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4.xml"/>
  <Override ContentType="application/vnd.openxmlformats-officedocument.presentationml.slideMaster+xml" PartName="/ppt/slideMasters/slideMaster12.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3.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6.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74" r:id="rId4"/>
    <p:sldMasterId id="2147483675" r:id="rId5"/>
    <p:sldMasterId id="2147483676" r:id="rId6"/>
    <p:sldMasterId id="2147483677" r:id="rId7"/>
    <p:sldMasterId id="2147483678" r:id="rId8"/>
    <p:sldMasterId id="2147483679" r:id="rId9"/>
    <p:sldMasterId id="2147483680" r:id="rId10"/>
    <p:sldMasterId id="2147483681" r:id="rId11"/>
    <p:sldMasterId id="2147483682" r:id="rId12"/>
    <p:sldMasterId id="2147483683" r:id="rId13"/>
    <p:sldMasterId id="2147483684" r:id="rId14"/>
    <p:sldMasterId id="2147483685" r:id="rId15"/>
    <p:sldMasterId id="2147483686" r:id="rId16"/>
    <p:sldMasterId id="2147483687" r:id="rId17"/>
    <p:sldMasterId id="2147483688" r:id="rId18"/>
  </p:sldMasterIdLst>
  <p:notesMasterIdLst>
    <p:notesMasterId r:id="rId19"/>
  </p:notesMasterIdLst>
  <p:sldIdLst>
    <p:sldId id="256" r:id="rId20"/>
    <p:sldId id="257" r:id="rId21"/>
    <p:sldId id="258"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 id="295" r:id="rId59"/>
    <p:sldId id="296"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09" r:id="rId73"/>
    <p:sldId id="310" r:id="rId7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1.xml"/><Relationship Id="rId42" Type="http://schemas.openxmlformats.org/officeDocument/2006/relationships/slide" Target="slides/slide23.xml"/><Relationship Id="rId41" Type="http://schemas.openxmlformats.org/officeDocument/2006/relationships/slide" Target="slides/slide22.xml"/><Relationship Id="rId44" Type="http://schemas.openxmlformats.org/officeDocument/2006/relationships/slide" Target="slides/slide25.xml"/><Relationship Id="rId43" Type="http://schemas.openxmlformats.org/officeDocument/2006/relationships/slide" Target="slides/slide24.xml"/><Relationship Id="rId46" Type="http://schemas.openxmlformats.org/officeDocument/2006/relationships/slide" Target="slides/slide27.xml"/><Relationship Id="rId45" Type="http://schemas.openxmlformats.org/officeDocument/2006/relationships/slide" Target="slides/slide26.xml"/><Relationship Id="rId1" Type="http://schemas.openxmlformats.org/officeDocument/2006/relationships/theme" Target="theme/theme1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29.xml"/><Relationship Id="rId47" Type="http://schemas.openxmlformats.org/officeDocument/2006/relationships/slide" Target="slides/slide28.xml"/><Relationship Id="rId49" Type="http://schemas.openxmlformats.org/officeDocument/2006/relationships/slide" Target="slides/slide30.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slide" Target="slides/slide54.xml"/><Relationship Id="rId72" Type="http://schemas.openxmlformats.org/officeDocument/2006/relationships/slide" Target="slides/slide53.xml"/><Relationship Id="rId31" Type="http://schemas.openxmlformats.org/officeDocument/2006/relationships/slide" Target="slides/slide12.xml"/><Relationship Id="rId30" Type="http://schemas.openxmlformats.org/officeDocument/2006/relationships/slide" Target="slides/slide11.xml"/><Relationship Id="rId74" Type="http://schemas.openxmlformats.org/officeDocument/2006/relationships/slide" Target="slides/slide55.xml"/><Relationship Id="rId33" Type="http://schemas.openxmlformats.org/officeDocument/2006/relationships/slide" Target="slides/slide14.xml"/><Relationship Id="rId32" Type="http://schemas.openxmlformats.org/officeDocument/2006/relationships/slide" Target="slides/slide13.xml"/><Relationship Id="rId35" Type="http://schemas.openxmlformats.org/officeDocument/2006/relationships/slide" Target="slides/slide16.xml"/><Relationship Id="rId34" Type="http://schemas.openxmlformats.org/officeDocument/2006/relationships/slide" Target="slides/slide15.xml"/><Relationship Id="rId71" Type="http://schemas.openxmlformats.org/officeDocument/2006/relationships/slide" Target="slides/slide52.xml"/><Relationship Id="rId70" Type="http://schemas.openxmlformats.org/officeDocument/2006/relationships/slide" Target="slides/slide51.xml"/><Relationship Id="rId37" Type="http://schemas.openxmlformats.org/officeDocument/2006/relationships/slide" Target="slides/slide18.xml"/><Relationship Id="rId36" Type="http://schemas.openxmlformats.org/officeDocument/2006/relationships/slide" Target="slides/slide17.xml"/><Relationship Id="rId39" Type="http://schemas.openxmlformats.org/officeDocument/2006/relationships/slide" Target="slides/slide20.xml"/><Relationship Id="rId38" Type="http://schemas.openxmlformats.org/officeDocument/2006/relationships/slide" Target="slides/slide19.xml"/><Relationship Id="rId62" Type="http://schemas.openxmlformats.org/officeDocument/2006/relationships/slide" Target="slides/slide43.xml"/><Relationship Id="rId61" Type="http://schemas.openxmlformats.org/officeDocument/2006/relationships/slide" Target="slides/slide42.xml"/><Relationship Id="rId20" Type="http://schemas.openxmlformats.org/officeDocument/2006/relationships/slide" Target="slides/slide1.xml"/><Relationship Id="rId64" Type="http://schemas.openxmlformats.org/officeDocument/2006/relationships/slide" Target="slides/slide45.xml"/><Relationship Id="rId63" Type="http://schemas.openxmlformats.org/officeDocument/2006/relationships/slide" Target="slides/slide44.xml"/><Relationship Id="rId22" Type="http://schemas.openxmlformats.org/officeDocument/2006/relationships/slide" Target="slides/slide3.xml"/><Relationship Id="rId66" Type="http://schemas.openxmlformats.org/officeDocument/2006/relationships/slide" Target="slides/slide47.xml"/><Relationship Id="rId21" Type="http://schemas.openxmlformats.org/officeDocument/2006/relationships/slide" Target="slides/slide2.xml"/><Relationship Id="rId65" Type="http://schemas.openxmlformats.org/officeDocument/2006/relationships/slide" Target="slides/slide46.xml"/><Relationship Id="rId24" Type="http://schemas.openxmlformats.org/officeDocument/2006/relationships/slide" Target="slides/slide5.xml"/><Relationship Id="rId68" Type="http://schemas.openxmlformats.org/officeDocument/2006/relationships/slide" Target="slides/slide49.xml"/><Relationship Id="rId23" Type="http://schemas.openxmlformats.org/officeDocument/2006/relationships/slide" Target="slides/slide4.xml"/><Relationship Id="rId67" Type="http://schemas.openxmlformats.org/officeDocument/2006/relationships/slide" Target="slides/slide48.xml"/><Relationship Id="rId60" Type="http://schemas.openxmlformats.org/officeDocument/2006/relationships/slide" Target="slides/slide41.xml"/><Relationship Id="rId26" Type="http://schemas.openxmlformats.org/officeDocument/2006/relationships/slide" Target="slides/slide7.xml"/><Relationship Id="rId25" Type="http://schemas.openxmlformats.org/officeDocument/2006/relationships/slide" Target="slides/slide6.xml"/><Relationship Id="rId69" Type="http://schemas.openxmlformats.org/officeDocument/2006/relationships/slide" Target="slides/slide50.xml"/><Relationship Id="rId28" Type="http://schemas.openxmlformats.org/officeDocument/2006/relationships/slide" Target="slides/slide9.xml"/><Relationship Id="rId27" Type="http://schemas.openxmlformats.org/officeDocument/2006/relationships/slide" Target="slides/slide8.xml"/><Relationship Id="rId29" Type="http://schemas.openxmlformats.org/officeDocument/2006/relationships/slide" Target="slides/slide10.xml"/><Relationship Id="rId51" Type="http://schemas.openxmlformats.org/officeDocument/2006/relationships/slide" Target="slides/slide32.xml"/><Relationship Id="rId50" Type="http://schemas.openxmlformats.org/officeDocument/2006/relationships/slide" Target="slides/slide31.xml"/><Relationship Id="rId53" Type="http://schemas.openxmlformats.org/officeDocument/2006/relationships/slide" Target="slides/slide34.xml"/><Relationship Id="rId52" Type="http://schemas.openxmlformats.org/officeDocument/2006/relationships/slide" Target="slides/slide33.xml"/><Relationship Id="rId11" Type="http://schemas.openxmlformats.org/officeDocument/2006/relationships/slideMaster" Target="slideMasters/slideMaster8.xml"/><Relationship Id="rId55" Type="http://schemas.openxmlformats.org/officeDocument/2006/relationships/slide" Target="slides/slide36.xml"/><Relationship Id="rId10" Type="http://schemas.openxmlformats.org/officeDocument/2006/relationships/slideMaster" Target="slideMasters/slideMaster7.xml"/><Relationship Id="rId54" Type="http://schemas.openxmlformats.org/officeDocument/2006/relationships/slide" Target="slides/slide35.xml"/><Relationship Id="rId13" Type="http://schemas.openxmlformats.org/officeDocument/2006/relationships/slideMaster" Target="slideMasters/slideMaster10.xml"/><Relationship Id="rId57" Type="http://schemas.openxmlformats.org/officeDocument/2006/relationships/slide" Target="slides/slide38.xml"/><Relationship Id="rId12" Type="http://schemas.openxmlformats.org/officeDocument/2006/relationships/slideMaster" Target="slideMasters/slideMaster9.xml"/><Relationship Id="rId56" Type="http://schemas.openxmlformats.org/officeDocument/2006/relationships/slide" Target="slides/slide37.xml"/><Relationship Id="rId15" Type="http://schemas.openxmlformats.org/officeDocument/2006/relationships/slideMaster" Target="slideMasters/slideMaster12.xml"/><Relationship Id="rId59" Type="http://schemas.openxmlformats.org/officeDocument/2006/relationships/slide" Target="slides/slide40.xml"/><Relationship Id="rId14" Type="http://schemas.openxmlformats.org/officeDocument/2006/relationships/slideMaster" Target="slideMasters/slideMaster11.xml"/><Relationship Id="rId58" Type="http://schemas.openxmlformats.org/officeDocument/2006/relationships/slide" Target="slides/slide39.xml"/><Relationship Id="rId17" Type="http://schemas.openxmlformats.org/officeDocument/2006/relationships/slideMaster" Target="slideMasters/slideMaster14.xml"/><Relationship Id="rId16" Type="http://schemas.openxmlformats.org/officeDocument/2006/relationships/slideMaster" Target="slideMasters/slideMaster13.xml"/><Relationship Id="rId19" Type="http://schemas.openxmlformats.org/officeDocument/2006/relationships/notesMaster" Target="notesMasters/notesMaster1.xml"/><Relationship Id="rId18" Type="http://schemas.openxmlformats.org/officeDocument/2006/relationships/slideMaster" Target="slideMasters/slideMaster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Google Shape;287;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1" name="Shape 301"/>
        <p:cNvGrpSpPr/>
        <p:nvPr/>
      </p:nvGrpSpPr>
      <p:grpSpPr>
        <a:xfrm>
          <a:off x="0" y="0"/>
          <a:ext cx="0" cy="0"/>
          <a:chOff x="0" y="0"/>
          <a:chExt cx="0" cy="0"/>
        </a:xfrm>
      </p:grpSpPr>
      <p:sp>
        <p:nvSpPr>
          <p:cNvPr id="302" name="Google Shape;302;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 name="Shape 322"/>
        <p:cNvGrpSpPr/>
        <p:nvPr/>
      </p:nvGrpSpPr>
      <p:grpSpPr>
        <a:xfrm>
          <a:off x="0" y="0"/>
          <a:ext cx="0" cy="0"/>
          <a:chOff x="0" y="0"/>
          <a:chExt cx="0" cy="0"/>
        </a:xfrm>
      </p:grpSpPr>
      <p:sp>
        <p:nvSpPr>
          <p:cNvPr id="323" name="Google Shape;323;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7" name="Shape 327"/>
        <p:cNvGrpSpPr/>
        <p:nvPr/>
      </p:nvGrpSpPr>
      <p:grpSpPr>
        <a:xfrm>
          <a:off x="0" y="0"/>
          <a:ext cx="0" cy="0"/>
          <a:chOff x="0" y="0"/>
          <a:chExt cx="0" cy="0"/>
        </a:xfrm>
      </p:grpSpPr>
      <p:sp>
        <p:nvSpPr>
          <p:cNvPr id="328" name="Google Shape;32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Google Shape;340;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4" name="Shape 374"/>
        <p:cNvGrpSpPr/>
        <p:nvPr/>
      </p:nvGrpSpPr>
      <p:grpSpPr>
        <a:xfrm>
          <a:off x="0" y="0"/>
          <a:ext cx="0" cy="0"/>
          <a:chOff x="0" y="0"/>
          <a:chExt cx="0" cy="0"/>
        </a:xfrm>
      </p:grpSpPr>
      <p:sp>
        <p:nvSpPr>
          <p:cNvPr id="375" name="Google Shape;375;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Google Shape;387;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3" name="Shape 393"/>
        <p:cNvGrpSpPr/>
        <p:nvPr/>
      </p:nvGrpSpPr>
      <p:grpSpPr>
        <a:xfrm>
          <a:off x="0" y="0"/>
          <a:ext cx="0" cy="0"/>
          <a:chOff x="0" y="0"/>
          <a:chExt cx="0" cy="0"/>
        </a:xfrm>
      </p:grpSpPr>
      <p:sp>
        <p:nvSpPr>
          <p:cNvPr id="394" name="Google Shape;39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 name="Shape 401"/>
        <p:cNvGrpSpPr/>
        <p:nvPr/>
      </p:nvGrpSpPr>
      <p:grpSpPr>
        <a:xfrm>
          <a:off x="0" y="0"/>
          <a:ext cx="0" cy="0"/>
          <a:chOff x="0" y="0"/>
          <a:chExt cx="0" cy="0"/>
        </a:xfrm>
      </p:grpSpPr>
      <p:sp>
        <p:nvSpPr>
          <p:cNvPr id="402" name="Google Shape;402;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8" name="Shape 408"/>
        <p:cNvGrpSpPr/>
        <p:nvPr/>
      </p:nvGrpSpPr>
      <p:grpSpPr>
        <a:xfrm>
          <a:off x="0" y="0"/>
          <a:ext cx="0" cy="0"/>
          <a:chOff x="0" y="0"/>
          <a:chExt cx="0" cy="0"/>
        </a:xfrm>
      </p:grpSpPr>
      <p:sp>
        <p:nvSpPr>
          <p:cNvPr id="409" name="Google Shape;409;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5" name="Shape 415"/>
        <p:cNvGrpSpPr/>
        <p:nvPr/>
      </p:nvGrpSpPr>
      <p:grpSpPr>
        <a:xfrm>
          <a:off x="0" y="0"/>
          <a:ext cx="0" cy="0"/>
          <a:chOff x="0" y="0"/>
          <a:chExt cx="0" cy="0"/>
        </a:xfrm>
      </p:grpSpPr>
      <p:sp>
        <p:nvSpPr>
          <p:cNvPr id="416" name="Google Shape;416;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1" name="Shape 421"/>
        <p:cNvGrpSpPr/>
        <p:nvPr/>
      </p:nvGrpSpPr>
      <p:grpSpPr>
        <a:xfrm>
          <a:off x="0" y="0"/>
          <a:ext cx="0" cy="0"/>
          <a:chOff x="0" y="0"/>
          <a:chExt cx="0" cy="0"/>
        </a:xfrm>
      </p:grpSpPr>
      <p:sp>
        <p:nvSpPr>
          <p:cNvPr id="422" name="Google Shape;422;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9" name="Shape 429"/>
        <p:cNvGrpSpPr/>
        <p:nvPr/>
      </p:nvGrpSpPr>
      <p:grpSpPr>
        <a:xfrm>
          <a:off x="0" y="0"/>
          <a:ext cx="0" cy="0"/>
          <a:chOff x="0" y="0"/>
          <a:chExt cx="0" cy="0"/>
        </a:xfrm>
      </p:grpSpPr>
      <p:sp>
        <p:nvSpPr>
          <p:cNvPr id="430" name="Google Shape;430;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5" name="Shape 435"/>
        <p:cNvGrpSpPr/>
        <p:nvPr/>
      </p:nvGrpSpPr>
      <p:grpSpPr>
        <a:xfrm>
          <a:off x="0" y="0"/>
          <a:ext cx="0" cy="0"/>
          <a:chOff x="0" y="0"/>
          <a:chExt cx="0" cy="0"/>
        </a:xfrm>
      </p:grpSpPr>
      <p:sp>
        <p:nvSpPr>
          <p:cNvPr id="436" name="Google Shape;436;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0" name="Shape 440"/>
        <p:cNvGrpSpPr/>
        <p:nvPr/>
      </p:nvGrpSpPr>
      <p:grpSpPr>
        <a:xfrm>
          <a:off x="0" y="0"/>
          <a:ext cx="0" cy="0"/>
          <a:chOff x="0" y="0"/>
          <a:chExt cx="0" cy="0"/>
        </a:xfrm>
      </p:grpSpPr>
      <p:sp>
        <p:nvSpPr>
          <p:cNvPr id="441" name="Google Shape;441;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6" name="Shape 446"/>
        <p:cNvGrpSpPr/>
        <p:nvPr/>
      </p:nvGrpSpPr>
      <p:grpSpPr>
        <a:xfrm>
          <a:off x="0" y="0"/>
          <a:ext cx="0" cy="0"/>
          <a:chOff x="0" y="0"/>
          <a:chExt cx="0" cy="0"/>
        </a:xfrm>
      </p:grpSpPr>
      <p:sp>
        <p:nvSpPr>
          <p:cNvPr id="447" name="Google Shape;447;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Google Shape;452;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6" name="Shape 456"/>
        <p:cNvGrpSpPr/>
        <p:nvPr/>
      </p:nvGrpSpPr>
      <p:grpSpPr>
        <a:xfrm>
          <a:off x="0" y="0"/>
          <a:ext cx="0" cy="0"/>
          <a:chOff x="0" y="0"/>
          <a:chExt cx="0" cy="0"/>
        </a:xfrm>
      </p:grpSpPr>
      <p:sp>
        <p:nvSpPr>
          <p:cNvPr id="457" name="Google Shape;457;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7" name="Shape 467"/>
        <p:cNvGrpSpPr/>
        <p:nvPr/>
      </p:nvGrpSpPr>
      <p:grpSpPr>
        <a:xfrm>
          <a:off x="0" y="0"/>
          <a:ext cx="0" cy="0"/>
          <a:chOff x="0" y="0"/>
          <a:chExt cx="0" cy="0"/>
        </a:xfrm>
      </p:grpSpPr>
      <p:sp>
        <p:nvSpPr>
          <p:cNvPr id="468" name="Google Shape;468;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 name="Shape 473"/>
        <p:cNvGrpSpPr/>
        <p:nvPr/>
      </p:nvGrpSpPr>
      <p:grpSpPr>
        <a:xfrm>
          <a:off x="0" y="0"/>
          <a:ext cx="0" cy="0"/>
          <a:chOff x="0" y="0"/>
          <a:chExt cx="0" cy="0"/>
        </a:xfrm>
      </p:grpSpPr>
      <p:sp>
        <p:nvSpPr>
          <p:cNvPr id="474" name="Google Shape;474;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9" name="Shape 479"/>
        <p:cNvGrpSpPr/>
        <p:nvPr/>
      </p:nvGrpSpPr>
      <p:grpSpPr>
        <a:xfrm>
          <a:off x="0" y="0"/>
          <a:ext cx="0" cy="0"/>
          <a:chOff x="0" y="0"/>
          <a:chExt cx="0" cy="0"/>
        </a:xfrm>
      </p:grpSpPr>
      <p:sp>
        <p:nvSpPr>
          <p:cNvPr id="480" name="Google Shape;480;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Google Shape;492;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6" name="Shape 496"/>
        <p:cNvGrpSpPr/>
        <p:nvPr/>
      </p:nvGrpSpPr>
      <p:grpSpPr>
        <a:xfrm>
          <a:off x="0" y="0"/>
          <a:ext cx="0" cy="0"/>
          <a:chOff x="0" y="0"/>
          <a:chExt cx="0" cy="0"/>
        </a:xfrm>
      </p:grpSpPr>
      <p:sp>
        <p:nvSpPr>
          <p:cNvPr id="497" name="Google Shape;497;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2" name="Shape 502"/>
        <p:cNvGrpSpPr/>
        <p:nvPr/>
      </p:nvGrpSpPr>
      <p:grpSpPr>
        <a:xfrm>
          <a:off x="0" y="0"/>
          <a:ext cx="0" cy="0"/>
          <a:chOff x="0" y="0"/>
          <a:chExt cx="0" cy="0"/>
        </a:xfrm>
      </p:grpSpPr>
      <p:sp>
        <p:nvSpPr>
          <p:cNvPr id="503" name="Google Shape;503;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Google Shape;509;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3" name="Shape 513"/>
        <p:cNvGrpSpPr/>
        <p:nvPr/>
      </p:nvGrpSpPr>
      <p:grpSpPr>
        <a:xfrm>
          <a:off x="0" y="0"/>
          <a:ext cx="0" cy="0"/>
          <a:chOff x="0" y="0"/>
          <a:chExt cx="0" cy="0"/>
        </a:xfrm>
      </p:grpSpPr>
      <p:sp>
        <p:nvSpPr>
          <p:cNvPr id="514" name="Google Shape;514;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8" name="Shape 518"/>
        <p:cNvGrpSpPr/>
        <p:nvPr/>
      </p:nvGrpSpPr>
      <p:grpSpPr>
        <a:xfrm>
          <a:off x="0" y="0"/>
          <a:ext cx="0" cy="0"/>
          <a:chOff x="0" y="0"/>
          <a:chExt cx="0" cy="0"/>
        </a:xfrm>
      </p:grpSpPr>
      <p:sp>
        <p:nvSpPr>
          <p:cNvPr id="519" name="Google Shape;519;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3" name="Shape 523"/>
        <p:cNvGrpSpPr/>
        <p:nvPr/>
      </p:nvGrpSpPr>
      <p:grpSpPr>
        <a:xfrm>
          <a:off x="0" y="0"/>
          <a:ext cx="0" cy="0"/>
          <a:chOff x="0" y="0"/>
          <a:chExt cx="0" cy="0"/>
        </a:xfrm>
      </p:grpSpPr>
      <p:sp>
        <p:nvSpPr>
          <p:cNvPr id="524" name="Google Shape;524;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0" name="Shape 530"/>
        <p:cNvGrpSpPr/>
        <p:nvPr/>
      </p:nvGrpSpPr>
      <p:grpSpPr>
        <a:xfrm>
          <a:off x="0" y="0"/>
          <a:ext cx="0" cy="0"/>
          <a:chOff x="0" y="0"/>
          <a:chExt cx="0" cy="0"/>
        </a:xfrm>
      </p:grpSpPr>
      <p:sp>
        <p:nvSpPr>
          <p:cNvPr id="531" name="Google Shape;531;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5" name="Shape 535"/>
        <p:cNvGrpSpPr/>
        <p:nvPr/>
      </p:nvGrpSpPr>
      <p:grpSpPr>
        <a:xfrm>
          <a:off x="0" y="0"/>
          <a:ext cx="0" cy="0"/>
          <a:chOff x="0" y="0"/>
          <a:chExt cx="0" cy="0"/>
        </a:xfrm>
      </p:grpSpPr>
      <p:sp>
        <p:nvSpPr>
          <p:cNvPr id="536" name="Google Shape;536;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2" name="Shape 542"/>
        <p:cNvGrpSpPr/>
        <p:nvPr/>
      </p:nvGrpSpPr>
      <p:grpSpPr>
        <a:xfrm>
          <a:off x="0" y="0"/>
          <a:ext cx="0" cy="0"/>
          <a:chOff x="0" y="0"/>
          <a:chExt cx="0" cy="0"/>
        </a:xfrm>
      </p:grpSpPr>
      <p:sp>
        <p:nvSpPr>
          <p:cNvPr id="543" name="Google Shape;543;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8" name="Shape 548"/>
        <p:cNvGrpSpPr/>
        <p:nvPr/>
      </p:nvGrpSpPr>
      <p:grpSpPr>
        <a:xfrm>
          <a:off x="0" y="0"/>
          <a:ext cx="0" cy="0"/>
          <a:chOff x="0" y="0"/>
          <a:chExt cx="0" cy="0"/>
        </a:xfrm>
      </p:grpSpPr>
      <p:sp>
        <p:nvSpPr>
          <p:cNvPr id="549" name="Google Shape;549;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Google Shape;558;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6" name="Shape 566"/>
        <p:cNvGrpSpPr/>
        <p:nvPr/>
      </p:nvGrpSpPr>
      <p:grpSpPr>
        <a:xfrm>
          <a:off x="0" y="0"/>
          <a:ext cx="0" cy="0"/>
          <a:chOff x="0" y="0"/>
          <a:chExt cx="0" cy="0"/>
        </a:xfrm>
      </p:grpSpPr>
      <p:sp>
        <p:nvSpPr>
          <p:cNvPr id="567" name="Google Shape;567;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1" name="Shape 571"/>
        <p:cNvGrpSpPr/>
        <p:nvPr/>
      </p:nvGrpSpPr>
      <p:grpSpPr>
        <a:xfrm>
          <a:off x="0" y="0"/>
          <a:ext cx="0" cy="0"/>
          <a:chOff x="0" y="0"/>
          <a:chExt cx="0" cy="0"/>
        </a:xfrm>
      </p:grpSpPr>
      <p:sp>
        <p:nvSpPr>
          <p:cNvPr id="572" name="Google Shape;572;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Google Shape;577;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1" name="Shape 581"/>
        <p:cNvGrpSpPr/>
        <p:nvPr/>
      </p:nvGrpSpPr>
      <p:grpSpPr>
        <a:xfrm>
          <a:off x="0" y="0"/>
          <a:ext cx="0" cy="0"/>
          <a:chOff x="0" y="0"/>
          <a:chExt cx="0" cy="0"/>
        </a:xfrm>
      </p:grpSpPr>
      <p:sp>
        <p:nvSpPr>
          <p:cNvPr id="582" name="Google Shape;582;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объект"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Пустой слайд" type="blank">
  <p:cSld name="BLANK">
    <p:spTree>
      <p:nvGrpSpPr>
        <p:cNvPr id="21" name="Shape 21"/>
        <p:cNvGrpSpPr/>
        <p:nvPr/>
      </p:nvGrpSpPr>
      <p:grpSpPr>
        <a:xfrm>
          <a:off x="0" y="0"/>
          <a:ext cx="0" cy="0"/>
          <a:chOff x="0" y="0"/>
          <a:chExt cx="0" cy="0"/>
        </a:xfrm>
      </p:grpSpPr>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sz="1200">
                <a:solidFill>
                  <a:srgbClr val="898989"/>
                </a:solidFill>
                <a:latin typeface="Calibri"/>
                <a:ea typeface="Calibri"/>
                <a:cs typeface="Calibri"/>
                <a:sym typeface="Calibri"/>
              </a:defRPr>
            </a:lvl1pPr>
            <a:lvl2pPr indent="0" lvl="1" marL="0" algn="r">
              <a:lnSpc>
                <a:spcPct val="100000"/>
              </a:lnSpc>
              <a:spcBef>
                <a:spcPts val="0"/>
              </a:spcBef>
              <a:spcAft>
                <a:spcPts val="0"/>
              </a:spcAft>
              <a:buNone/>
              <a:defRPr sz="1200">
                <a:solidFill>
                  <a:srgbClr val="898989"/>
                </a:solidFill>
                <a:latin typeface="Calibri"/>
                <a:ea typeface="Calibri"/>
                <a:cs typeface="Calibri"/>
                <a:sym typeface="Calibri"/>
              </a:defRPr>
            </a:lvl2pPr>
            <a:lvl3pPr indent="0" lvl="2" marL="0" algn="r">
              <a:lnSpc>
                <a:spcPct val="100000"/>
              </a:lnSpc>
              <a:spcBef>
                <a:spcPts val="0"/>
              </a:spcBef>
              <a:spcAft>
                <a:spcPts val="0"/>
              </a:spcAft>
              <a:buNone/>
              <a:defRPr sz="1200">
                <a:solidFill>
                  <a:srgbClr val="898989"/>
                </a:solidFill>
                <a:latin typeface="Calibri"/>
                <a:ea typeface="Calibri"/>
                <a:cs typeface="Calibri"/>
                <a:sym typeface="Calibri"/>
              </a:defRPr>
            </a:lvl3pPr>
            <a:lvl4pPr indent="0" lvl="3" marL="0" algn="r">
              <a:lnSpc>
                <a:spcPct val="100000"/>
              </a:lnSpc>
              <a:spcBef>
                <a:spcPts val="0"/>
              </a:spcBef>
              <a:spcAft>
                <a:spcPts val="0"/>
              </a:spcAft>
              <a:buNone/>
              <a:defRPr sz="1200">
                <a:solidFill>
                  <a:srgbClr val="898989"/>
                </a:solidFill>
                <a:latin typeface="Calibri"/>
                <a:ea typeface="Calibri"/>
                <a:cs typeface="Calibri"/>
                <a:sym typeface="Calibri"/>
              </a:defRPr>
            </a:lvl4pPr>
            <a:lvl5pPr indent="0" lvl="4" marL="0" algn="r">
              <a:lnSpc>
                <a:spcPct val="100000"/>
              </a:lnSpc>
              <a:spcBef>
                <a:spcPts val="0"/>
              </a:spcBef>
              <a:spcAft>
                <a:spcPts val="0"/>
              </a:spcAft>
              <a:buNone/>
              <a:defRPr sz="1200">
                <a:solidFill>
                  <a:srgbClr val="898989"/>
                </a:solidFill>
                <a:latin typeface="Calibri"/>
                <a:ea typeface="Calibri"/>
                <a:cs typeface="Calibri"/>
                <a:sym typeface="Calibri"/>
              </a:defRPr>
            </a:lvl5pPr>
            <a:lvl6pPr indent="0" lvl="5" marL="0" algn="r">
              <a:lnSpc>
                <a:spcPct val="100000"/>
              </a:lnSpc>
              <a:spcBef>
                <a:spcPts val="0"/>
              </a:spcBef>
              <a:spcAft>
                <a:spcPts val="0"/>
              </a:spcAft>
              <a:buNone/>
              <a:defRPr sz="1200">
                <a:solidFill>
                  <a:srgbClr val="898989"/>
                </a:solidFill>
                <a:latin typeface="Calibri"/>
                <a:ea typeface="Calibri"/>
                <a:cs typeface="Calibri"/>
                <a:sym typeface="Calibri"/>
              </a:defRPr>
            </a:lvl6pPr>
            <a:lvl7pPr indent="0" lvl="6" marL="0" algn="r">
              <a:lnSpc>
                <a:spcPct val="100000"/>
              </a:lnSpc>
              <a:spcBef>
                <a:spcPts val="0"/>
              </a:spcBef>
              <a:spcAft>
                <a:spcPts val="0"/>
              </a:spcAft>
              <a:buNone/>
              <a:defRPr sz="1200">
                <a:solidFill>
                  <a:srgbClr val="898989"/>
                </a:solidFill>
                <a:latin typeface="Calibri"/>
                <a:ea typeface="Calibri"/>
                <a:cs typeface="Calibri"/>
                <a:sym typeface="Calibri"/>
              </a:defRPr>
            </a:lvl7pPr>
            <a:lvl8pPr indent="0" lvl="7" marL="0" algn="r">
              <a:lnSpc>
                <a:spcPct val="100000"/>
              </a:lnSpc>
              <a:spcBef>
                <a:spcPts val="0"/>
              </a:spcBef>
              <a:spcAft>
                <a:spcPts val="0"/>
              </a:spcAft>
              <a:buNone/>
              <a:defRPr sz="1200">
                <a:solidFill>
                  <a:srgbClr val="898989"/>
                </a:solidFill>
                <a:latin typeface="Calibri"/>
                <a:ea typeface="Calibri"/>
                <a:cs typeface="Calibri"/>
                <a:sym typeface="Calibri"/>
              </a:defRPr>
            </a:lvl8pPr>
            <a:lvl9pPr indent="0" lvl="8" marL="0" algn="r">
              <a:lnSpc>
                <a:spcPct val="100000"/>
              </a:lnSpc>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итульный слайд" type="title">
  <p:cSld name="TITLE">
    <p:spTree>
      <p:nvGrpSpPr>
        <p:cNvPr id="31" name="Shape 31"/>
        <p:cNvGrpSpPr/>
        <p:nvPr/>
      </p:nvGrpSpPr>
      <p:grpSpPr>
        <a:xfrm>
          <a:off x="0" y="0"/>
          <a:ext cx="0" cy="0"/>
          <a:chOff x="0" y="0"/>
          <a:chExt cx="0" cy="0"/>
        </a:xfrm>
      </p:grpSpPr>
      <p:sp>
        <p:nvSpPr>
          <p:cNvPr id="32" name="Google Shape;32;p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 name="Google Shape;33;p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раздела" type="secHead">
  <p:cSld name="SECTION_HEADER">
    <p:spTree>
      <p:nvGrpSpPr>
        <p:cNvPr id="37" name="Shape 37"/>
        <p:cNvGrpSpPr/>
        <p:nvPr/>
      </p:nvGrpSpPr>
      <p:grpSpPr>
        <a:xfrm>
          <a:off x="0" y="0"/>
          <a:ext cx="0" cy="0"/>
          <a:chOff x="0" y="0"/>
          <a:chExt cx="0" cy="0"/>
        </a:xfrm>
      </p:grpSpPr>
      <p:sp>
        <p:nvSpPr>
          <p:cNvPr id="38" name="Google Shape;3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9" name="Google Shape;3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0" name="Google Shape;4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Два объекта" type="twoObj">
  <p:cSld name="TWO_OBJECTS">
    <p:spTree>
      <p:nvGrpSpPr>
        <p:cNvPr id="43" name="Shape 43"/>
        <p:cNvGrpSpPr/>
        <p:nvPr/>
      </p:nvGrpSpPr>
      <p:grpSpPr>
        <a:xfrm>
          <a:off x="0" y="0"/>
          <a:ext cx="0" cy="0"/>
          <a:chOff x="0" y="0"/>
          <a:chExt cx="0" cy="0"/>
        </a:xfrm>
      </p:grpSpPr>
      <p:sp>
        <p:nvSpPr>
          <p:cNvPr id="44" name="Google Shape;44;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5" name="Google Shape;4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Сравнение" type="twoTxTwoObj">
  <p:cSld name="TWO_OBJECTS_WITH_TEXT">
    <p:spTree>
      <p:nvGrpSpPr>
        <p:cNvPr id="50" name="Shape 50"/>
        <p:cNvGrpSpPr/>
        <p:nvPr/>
      </p:nvGrpSpPr>
      <p:grpSpPr>
        <a:xfrm>
          <a:off x="0" y="0"/>
          <a:ext cx="0" cy="0"/>
          <a:chOff x="0" y="0"/>
          <a:chExt cx="0" cy="0"/>
        </a:xfrm>
      </p:grpSpPr>
      <p:sp>
        <p:nvSpPr>
          <p:cNvPr id="51" name="Google Shape;51;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 name="Google Shape;5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3" name="Google Shape;5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4" name="Google Shape;5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5" name="Google Shape;5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олько заголовок" type="titleOnly">
  <p:cSld name="TITLE_ONLY">
    <p:spTree>
      <p:nvGrpSpPr>
        <p:cNvPr id="59" name="Shape 59"/>
        <p:cNvGrpSpPr/>
        <p:nvPr/>
      </p:nvGrpSpPr>
      <p:grpSpPr>
        <a:xfrm>
          <a:off x="0" y="0"/>
          <a:ext cx="0" cy="0"/>
          <a:chOff x="0" y="0"/>
          <a:chExt cx="0" cy="0"/>
        </a:xfrm>
      </p:grpSpPr>
      <p:sp>
        <p:nvSpPr>
          <p:cNvPr id="60" name="Google Shape;60;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1" name="Google Shape;6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Объект с подписью" type="objTx">
  <p:cSld name="OBJECT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6" name="Google Shape;6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7" name="Google Shape;6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8" name="Google Shape;6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Рисунок с подписью" type="picTx">
  <p:cSld name="PICTURE_WITH_CAPTION_TEXT">
    <p:spTree>
      <p:nvGrpSpPr>
        <p:cNvPr id="71" name="Shape 71"/>
        <p:cNvGrpSpPr/>
        <p:nvPr/>
      </p:nvGrpSpPr>
      <p:grpSpPr>
        <a:xfrm>
          <a:off x="0" y="0"/>
          <a:ext cx="0" cy="0"/>
          <a:chOff x="0" y="0"/>
          <a:chExt cx="0" cy="0"/>
        </a:xfrm>
      </p:grpSpPr>
      <p:sp>
        <p:nvSpPr>
          <p:cNvPr id="72" name="Google Shape;7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3" name="Google Shape;73;p1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4" name="Google Shape;7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вертикальный текст" type="vertTx">
  <p:cSld name="VERTICAL_TEXT">
    <p:spTree>
      <p:nvGrpSpPr>
        <p:cNvPr id="78" name="Shape 78"/>
        <p:cNvGrpSpPr/>
        <p:nvPr/>
      </p:nvGrpSpPr>
      <p:grpSpPr>
        <a:xfrm>
          <a:off x="0" y="0"/>
          <a:ext cx="0" cy="0"/>
          <a:chOff x="0" y="0"/>
          <a:chExt cx="0" cy="0"/>
        </a:xfrm>
      </p:grpSpPr>
      <p:sp>
        <p:nvSpPr>
          <p:cNvPr id="79" name="Google Shape;79;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12"/>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Вертикальный заголовок и текст" type="vertTitleAndTx">
  <p:cSld name="VERTICAL_TITLE_AND_VERTICAL_TEXT">
    <p:spTree>
      <p:nvGrpSpPr>
        <p:cNvPr id="84" name="Shape 84"/>
        <p:cNvGrpSpPr/>
        <p:nvPr/>
      </p:nvGrpSpPr>
      <p:grpSpPr>
        <a:xfrm>
          <a:off x="0" y="0"/>
          <a:ext cx="0" cy="0"/>
          <a:chOff x="0" y="0"/>
          <a:chExt cx="0" cy="0"/>
        </a:xfrm>
      </p:grpSpPr>
      <p:sp>
        <p:nvSpPr>
          <p:cNvPr id="85" name="Google Shape;85;p1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6" name="Google Shape;86;p1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7" name="Google Shape;8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текст и картинка" type="txAndClipArt">
  <p:cSld name="TEXT_AND_CLIPART">
    <p:spTree>
      <p:nvGrpSpPr>
        <p:cNvPr id="90" name="Shape 90"/>
        <p:cNvGrpSpPr/>
        <p:nvPr/>
      </p:nvGrpSpPr>
      <p:grpSpPr>
        <a:xfrm>
          <a:off x="0" y="0"/>
          <a:ext cx="0" cy="0"/>
          <a:chOff x="0" y="0"/>
          <a:chExt cx="0" cy="0"/>
        </a:xfrm>
      </p:grpSpPr>
      <p:sp>
        <p:nvSpPr>
          <p:cNvPr id="91" name="Google Shape;91;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2" name="Google Shape;92;p1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3" name="Google Shape;93;p14"/>
          <p:cNvSpPr/>
          <p:nvPr>
            <p:ph idx="2" type="clipArt"/>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4" name="Google Shape;94;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итульный слайд" type="title">
  <p:cSld name="TITLE">
    <p:spTree>
      <p:nvGrpSpPr>
        <p:cNvPr id="109" name="Shape 109"/>
        <p:cNvGrpSpPr/>
        <p:nvPr/>
      </p:nvGrpSpPr>
      <p:grpSpPr>
        <a:xfrm>
          <a:off x="0" y="0"/>
          <a:ext cx="0" cy="0"/>
          <a:chOff x="0" y="0"/>
          <a:chExt cx="0" cy="0"/>
        </a:xfrm>
      </p:grpSpPr>
      <p:sp>
        <p:nvSpPr>
          <p:cNvPr id="110" name="Google Shape;110;p1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11" name="Google Shape;111;p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p:txBody>
      </p:sp>
      <p:sp>
        <p:nvSpPr>
          <p:cNvPr id="112" name="Google Shape;112;p1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1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объект" type="obj">
  <p:cSld name="OBJECT">
    <p:spTree>
      <p:nvGrpSpPr>
        <p:cNvPr id="121" name="Shape 121"/>
        <p:cNvGrpSpPr/>
        <p:nvPr/>
      </p:nvGrpSpPr>
      <p:grpSpPr>
        <a:xfrm>
          <a:off x="0" y="0"/>
          <a:ext cx="0" cy="0"/>
          <a:chOff x="0" y="0"/>
          <a:chExt cx="0" cy="0"/>
        </a:xfrm>
      </p:grpSpPr>
      <p:sp>
        <p:nvSpPr>
          <p:cNvPr id="122" name="Google Shape;122;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23" name="Google Shape;123;p1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4" name="Google Shape;124;p1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1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1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раздела" type="secHead">
  <p:cSld name="SECTION_HEADER">
    <p:spTree>
      <p:nvGrpSpPr>
        <p:cNvPr id="133" name="Shape 133"/>
        <p:cNvGrpSpPr/>
        <p:nvPr/>
      </p:nvGrpSpPr>
      <p:grpSpPr>
        <a:xfrm>
          <a:off x="0" y="0"/>
          <a:ext cx="0" cy="0"/>
          <a:chOff x="0" y="0"/>
          <a:chExt cx="0" cy="0"/>
        </a:xfrm>
      </p:grpSpPr>
      <p:sp>
        <p:nvSpPr>
          <p:cNvPr id="134" name="Google Shape;134;p2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35" name="Google Shape;135;p2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Arial"/>
              <a:buNone/>
              <a:defRPr sz="2000"/>
            </a:lvl1pPr>
            <a:lvl2pPr indent="-228600" lvl="1" marL="914400" algn="l">
              <a:spcBef>
                <a:spcPts val="360"/>
              </a:spcBef>
              <a:spcAft>
                <a:spcPts val="0"/>
              </a:spcAft>
              <a:buClr>
                <a:schemeClr val="dk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dk1"/>
              </a:buClr>
              <a:buSzPts val="1400"/>
              <a:buFont typeface="Arial"/>
              <a:buNone/>
              <a:defRPr sz="1400"/>
            </a:lvl4pPr>
            <a:lvl5pPr indent="-228600" lvl="4" marL="2286000" algn="l">
              <a:spcBef>
                <a:spcPts val="280"/>
              </a:spcBef>
              <a:spcAft>
                <a:spcPts val="0"/>
              </a:spcAft>
              <a:buClr>
                <a:schemeClr val="dk1"/>
              </a:buClr>
              <a:buSzPts val="1400"/>
              <a:buFont typeface="Arial"/>
              <a:buNone/>
              <a:defRPr sz="1400"/>
            </a:lvl5pPr>
            <a:lvl6pPr indent="-228600" lvl="5" marL="2743200" algn="l">
              <a:spcBef>
                <a:spcPts val="280"/>
              </a:spcBef>
              <a:spcAft>
                <a:spcPts val="0"/>
              </a:spcAft>
              <a:buClr>
                <a:schemeClr val="dk1"/>
              </a:buClr>
              <a:buSzPts val="1400"/>
              <a:buFont typeface="Arial"/>
              <a:buNone/>
              <a:defRPr sz="1400"/>
            </a:lvl6pPr>
            <a:lvl7pPr indent="-228600" lvl="6" marL="3200400" algn="l">
              <a:spcBef>
                <a:spcPts val="280"/>
              </a:spcBef>
              <a:spcAft>
                <a:spcPts val="0"/>
              </a:spcAft>
              <a:buClr>
                <a:schemeClr val="dk1"/>
              </a:buClr>
              <a:buSzPts val="1400"/>
              <a:buFont typeface="Arial"/>
              <a:buNone/>
              <a:defRPr sz="1400"/>
            </a:lvl7pPr>
            <a:lvl8pPr indent="-228600" lvl="7" marL="3657600" algn="l">
              <a:spcBef>
                <a:spcPts val="280"/>
              </a:spcBef>
              <a:spcAft>
                <a:spcPts val="0"/>
              </a:spcAft>
              <a:buClr>
                <a:schemeClr val="dk1"/>
              </a:buClr>
              <a:buSzPts val="1400"/>
              <a:buFont typeface="Arial"/>
              <a:buNone/>
              <a:defRPr sz="1400"/>
            </a:lvl8pPr>
            <a:lvl9pPr indent="-228600" lvl="8" marL="4114800" algn="l">
              <a:spcBef>
                <a:spcPts val="280"/>
              </a:spcBef>
              <a:spcAft>
                <a:spcPts val="0"/>
              </a:spcAft>
              <a:buClr>
                <a:schemeClr val="dk1"/>
              </a:buClr>
              <a:buSzPts val="1400"/>
              <a:buFont typeface="Arial"/>
              <a:buNone/>
              <a:defRPr sz="1400"/>
            </a:lvl9pPr>
          </a:lstStyle>
          <a:p/>
        </p:txBody>
      </p:sp>
      <p:sp>
        <p:nvSpPr>
          <p:cNvPr id="136" name="Google Shape;136;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2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Два объекта" type="twoObj">
  <p:cSld name="TWO_OBJECTS">
    <p:spTree>
      <p:nvGrpSpPr>
        <p:cNvPr id="145" name="Shape 145"/>
        <p:cNvGrpSpPr/>
        <p:nvPr/>
      </p:nvGrpSpPr>
      <p:grpSpPr>
        <a:xfrm>
          <a:off x="0" y="0"/>
          <a:ext cx="0" cy="0"/>
          <a:chOff x="0" y="0"/>
          <a:chExt cx="0" cy="0"/>
        </a:xfrm>
      </p:grpSpPr>
      <p:sp>
        <p:nvSpPr>
          <p:cNvPr id="146" name="Google Shape;146;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47" name="Google Shape;147;p2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148" name="Google Shape;148;p2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149" name="Google Shape;149;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2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Сравнение" type="twoTxTwoObj">
  <p:cSld name="TWO_OBJECTS_WITH_TEXT">
    <p:spTree>
      <p:nvGrpSpPr>
        <p:cNvPr id="158" name="Shape 158"/>
        <p:cNvGrpSpPr/>
        <p:nvPr/>
      </p:nvGrpSpPr>
      <p:grpSpPr>
        <a:xfrm>
          <a:off x="0" y="0"/>
          <a:ext cx="0" cy="0"/>
          <a:chOff x="0" y="0"/>
          <a:chExt cx="0" cy="0"/>
        </a:xfrm>
      </p:grpSpPr>
      <p:sp>
        <p:nvSpPr>
          <p:cNvPr id="159" name="Google Shape;159;p2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60" name="Google Shape;160;p2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161" name="Google Shape;161;p2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162" name="Google Shape;162;p2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163" name="Google Shape;163;p2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164" name="Google Shape;164;p2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2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2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олько заголовок" type="titleOnly">
  <p:cSld name="TITLE_ONLY">
    <p:spTree>
      <p:nvGrpSpPr>
        <p:cNvPr id="173" name="Shape 173"/>
        <p:cNvGrpSpPr/>
        <p:nvPr/>
      </p:nvGrpSpPr>
      <p:grpSpPr>
        <a:xfrm>
          <a:off x="0" y="0"/>
          <a:ext cx="0" cy="0"/>
          <a:chOff x="0" y="0"/>
          <a:chExt cx="0" cy="0"/>
        </a:xfrm>
      </p:grpSpPr>
      <p:sp>
        <p:nvSpPr>
          <p:cNvPr id="174" name="Google Shape;174;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5" name="Google Shape;175;p2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2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2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Объект с подписью" type="objTx">
  <p:cSld name="OBJECT_WITH_CAPTION_TEXT">
    <p:spTree>
      <p:nvGrpSpPr>
        <p:cNvPr id="184" name="Shape 184"/>
        <p:cNvGrpSpPr/>
        <p:nvPr/>
      </p:nvGrpSpPr>
      <p:grpSpPr>
        <a:xfrm>
          <a:off x="0" y="0"/>
          <a:ext cx="0" cy="0"/>
          <a:chOff x="0" y="0"/>
          <a:chExt cx="0" cy="0"/>
        </a:xfrm>
      </p:grpSpPr>
      <p:sp>
        <p:nvSpPr>
          <p:cNvPr id="185" name="Google Shape;185;p2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6" name="Google Shape;186;p2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spcBef>
                <a:spcPts val="400"/>
              </a:spcBef>
              <a:spcAft>
                <a:spcPts val="0"/>
              </a:spcAft>
              <a:buClr>
                <a:schemeClr val="dk1"/>
              </a:buClr>
              <a:buSzPts val="2000"/>
              <a:buFont typeface="Arial"/>
              <a:buChar char="»"/>
              <a:defRPr sz="2000"/>
            </a:lvl6pPr>
            <a:lvl7pPr indent="-355600" lvl="6" marL="3200400" algn="l">
              <a:spcBef>
                <a:spcPts val="400"/>
              </a:spcBef>
              <a:spcAft>
                <a:spcPts val="0"/>
              </a:spcAft>
              <a:buClr>
                <a:schemeClr val="dk1"/>
              </a:buClr>
              <a:buSzPts val="2000"/>
              <a:buFont typeface="Arial"/>
              <a:buChar char="»"/>
              <a:defRPr sz="2000"/>
            </a:lvl7pPr>
            <a:lvl8pPr indent="-355600" lvl="7" marL="3657600" algn="l">
              <a:spcBef>
                <a:spcPts val="400"/>
              </a:spcBef>
              <a:spcAft>
                <a:spcPts val="0"/>
              </a:spcAft>
              <a:buClr>
                <a:schemeClr val="dk1"/>
              </a:buClr>
              <a:buSzPts val="2000"/>
              <a:buFont typeface="Arial"/>
              <a:buChar char="»"/>
              <a:defRPr sz="2000"/>
            </a:lvl8pPr>
            <a:lvl9pPr indent="-355600" lvl="8" marL="4114800" algn="l">
              <a:spcBef>
                <a:spcPts val="400"/>
              </a:spcBef>
              <a:spcAft>
                <a:spcPts val="0"/>
              </a:spcAft>
              <a:buClr>
                <a:schemeClr val="dk1"/>
              </a:buClr>
              <a:buSzPts val="2000"/>
              <a:buFont typeface="Arial"/>
              <a:buChar char="»"/>
              <a:defRPr sz="2000"/>
            </a:lvl9pPr>
          </a:lstStyle>
          <a:p/>
        </p:txBody>
      </p:sp>
      <p:sp>
        <p:nvSpPr>
          <p:cNvPr id="187" name="Google Shape;187;p2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188" name="Google Shape;188;p2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2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2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Рисунок с подписью" type="picTx">
  <p:cSld name="PICTURE_WITH_CAPTION_TEXT">
    <p:spTree>
      <p:nvGrpSpPr>
        <p:cNvPr id="197" name="Shape 197"/>
        <p:cNvGrpSpPr/>
        <p:nvPr/>
      </p:nvGrpSpPr>
      <p:grpSpPr>
        <a:xfrm>
          <a:off x="0" y="0"/>
          <a:ext cx="0" cy="0"/>
          <a:chOff x="0" y="0"/>
          <a:chExt cx="0" cy="0"/>
        </a:xfrm>
      </p:grpSpPr>
      <p:sp>
        <p:nvSpPr>
          <p:cNvPr id="198" name="Google Shape;198;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9" name="Google Shape;199;p3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00" name="Google Shape;200;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201" name="Google Shape;201;p3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3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вертикальный текст" type="vertTx">
  <p:cSld name="VERTICAL_TEXT">
    <p:spTree>
      <p:nvGrpSpPr>
        <p:cNvPr id="210" name="Shape 210"/>
        <p:cNvGrpSpPr/>
        <p:nvPr/>
      </p:nvGrpSpPr>
      <p:grpSpPr>
        <a:xfrm>
          <a:off x="0" y="0"/>
          <a:ext cx="0" cy="0"/>
          <a:chOff x="0" y="0"/>
          <a:chExt cx="0" cy="0"/>
        </a:xfrm>
      </p:grpSpPr>
      <p:sp>
        <p:nvSpPr>
          <p:cNvPr id="211" name="Google Shape;211;p3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12" name="Google Shape;212;p33"/>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3" name="Google Shape;213;p3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3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3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Вертикальный заголовок и текст" type="vertTitleAndTx">
  <p:cSld name="VERTICAL_TITLE_AND_VERTICAL_TEXT">
    <p:spTree>
      <p:nvGrpSpPr>
        <p:cNvPr id="222" name="Shape 222"/>
        <p:cNvGrpSpPr/>
        <p:nvPr/>
      </p:nvGrpSpPr>
      <p:grpSpPr>
        <a:xfrm>
          <a:off x="0" y="0"/>
          <a:ext cx="0" cy="0"/>
          <a:chOff x="0" y="0"/>
          <a:chExt cx="0" cy="0"/>
        </a:xfrm>
      </p:grpSpPr>
      <p:sp>
        <p:nvSpPr>
          <p:cNvPr id="223" name="Google Shape;223;p3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4" name="Google Shape;224;p3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5" name="Google Shape;225;p3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3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7" name="Google Shape;227;p3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Объект" type="objOnly">
  <p:cSld name="OBJECT_ONLY">
    <p:spTree>
      <p:nvGrpSpPr>
        <p:cNvPr id="234" name="Shape 234"/>
        <p:cNvGrpSpPr/>
        <p:nvPr/>
      </p:nvGrpSpPr>
      <p:grpSpPr>
        <a:xfrm>
          <a:off x="0" y="0"/>
          <a:ext cx="0" cy="0"/>
          <a:chOff x="0" y="0"/>
          <a:chExt cx="0" cy="0"/>
        </a:xfrm>
      </p:grpSpPr>
      <p:sp>
        <p:nvSpPr>
          <p:cNvPr id="235" name="Google Shape;235;p37"/>
          <p:cNvSpPr txBox="1"/>
          <p:nvPr>
            <p:ph idx="1" type="body"/>
          </p:nvPr>
        </p:nvSpPr>
        <p:spPr>
          <a:xfrm>
            <a:off x="457200" y="274638"/>
            <a:ext cx="8229600" cy="585152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6" name="Google Shape;236;p3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3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3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таблица" type="tbl">
  <p:cSld name="TABLE">
    <p:spTree>
      <p:nvGrpSpPr>
        <p:cNvPr id="245" name="Shape 245"/>
        <p:cNvGrpSpPr/>
        <p:nvPr/>
      </p:nvGrpSpPr>
      <p:grpSpPr>
        <a:xfrm>
          <a:off x="0" y="0"/>
          <a:ext cx="0" cy="0"/>
          <a:chOff x="0" y="0"/>
          <a:chExt cx="0" cy="0"/>
        </a:xfrm>
      </p:grpSpPr>
      <p:sp>
        <p:nvSpPr>
          <p:cNvPr id="246" name="Google Shape;246;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47" name="Google Shape;247;p3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p3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3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текст и картинка" type="txAndClipArt">
  <p:cSld name="TEXT_AND_CLIPART">
    <p:spTree>
      <p:nvGrpSpPr>
        <p:cNvPr id="256" name="Shape 256"/>
        <p:cNvGrpSpPr/>
        <p:nvPr/>
      </p:nvGrpSpPr>
      <p:grpSpPr>
        <a:xfrm>
          <a:off x="0" y="0"/>
          <a:ext cx="0" cy="0"/>
          <a:chOff x="0" y="0"/>
          <a:chExt cx="0" cy="0"/>
        </a:xfrm>
      </p:grpSpPr>
      <p:sp>
        <p:nvSpPr>
          <p:cNvPr id="257" name="Google Shape;257;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58" name="Google Shape;258;p4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9" name="Google Shape;259;p41"/>
          <p:cNvSpPr/>
          <p:nvPr>
            <p:ph idx="2" type="clipArt"/>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60" name="Google Shape;260;p4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1" name="Google Shape;261;p4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4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14.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theme" Target="../theme/theme5.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theme" Target="../theme/theme12.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theme" Target="../theme/theme13.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2.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theme" Target="../theme/theme6.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theme" Target="../theme/theme4.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theme" Target="../theme/theme9.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theme" Target="../theme/theme10.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theme" Target="../theme/theme15.xml"/></Relationships>
</file>

<file path=ppt/slideMasters/_rels/slideMaster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theme" Target="../theme/theme1.xml"/></Relationships>
</file>

<file path=ppt/slideMasters/_rels/slideMaster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97" name="Shape 97"/>
        <p:cNvGrpSpPr/>
        <p:nvPr/>
      </p:nvGrpSpPr>
      <p:grpSpPr>
        <a:xfrm>
          <a:off x="0" y="0"/>
          <a:ext cx="0" cy="0"/>
          <a:chOff x="0" y="0"/>
          <a:chExt cx="0" cy="0"/>
        </a:xfrm>
      </p:grpSpPr>
      <p:sp>
        <p:nvSpPr>
          <p:cNvPr id="98" name="Google Shape;98;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9" name="Google Shape;99;p1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00" name="Google Shape;100;p1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1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2" name="Google Shape;102;p1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03" name="Shape 103"/>
        <p:cNvGrpSpPr/>
        <p:nvPr/>
      </p:nvGrpSpPr>
      <p:grpSpPr>
        <a:xfrm>
          <a:off x="0" y="0"/>
          <a:ext cx="0" cy="0"/>
          <a:chOff x="0" y="0"/>
          <a:chExt cx="0" cy="0"/>
        </a:xfrm>
      </p:grpSpPr>
      <p:sp>
        <p:nvSpPr>
          <p:cNvPr id="104" name="Google Shape;104;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5" name="Google Shape;105;p1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06" name="Google Shape;106;p1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1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 name="Google Shape;108;p1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15" name="Shape 115"/>
        <p:cNvGrpSpPr/>
        <p:nvPr/>
      </p:nvGrpSpPr>
      <p:grpSpPr>
        <a:xfrm>
          <a:off x="0" y="0"/>
          <a:ext cx="0" cy="0"/>
          <a:chOff x="0" y="0"/>
          <a:chExt cx="0" cy="0"/>
        </a:xfrm>
      </p:grpSpPr>
      <p:sp>
        <p:nvSpPr>
          <p:cNvPr id="116" name="Google Shape;116;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7" name="Google Shape;117;p1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8" name="Google Shape;118;p1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1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1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27" name="Shape 127"/>
        <p:cNvGrpSpPr/>
        <p:nvPr/>
      </p:nvGrpSpPr>
      <p:grpSpPr>
        <a:xfrm>
          <a:off x="0" y="0"/>
          <a:ext cx="0" cy="0"/>
          <a:chOff x="0" y="0"/>
          <a:chExt cx="0" cy="0"/>
        </a:xfrm>
      </p:grpSpPr>
      <p:sp>
        <p:nvSpPr>
          <p:cNvPr id="128" name="Google Shape;128;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9" name="Google Shape;129;p2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30" name="Google Shape;130;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 name="Google Shape;131;p2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2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39" name="Shape 139"/>
        <p:cNvGrpSpPr/>
        <p:nvPr/>
      </p:nvGrpSpPr>
      <p:grpSpPr>
        <a:xfrm>
          <a:off x="0" y="0"/>
          <a:ext cx="0" cy="0"/>
          <a:chOff x="0" y="0"/>
          <a:chExt cx="0" cy="0"/>
        </a:xfrm>
      </p:grpSpPr>
      <p:sp>
        <p:nvSpPr>
          <p:cNvPr id="140" name="Google Shape;140;p2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41" name="Google Shape;141;p2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42" name="Google Shape;142;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3" name="Google Shape;143;p2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52" name="Shape 152"/>
        <p:cNvGrpSpPr/>
        <p:nvPr/>
      </p:nvGrpSpPr>
      <p:grpSpPr>
        <a:xfrm>
          <a:off x="0" y="0"/>
          <a:ext cx="0" cy="0"/>
          <a:chOff x="0" y="0"/>
          <a:chExt cx="0" cy="0"/>
        </a:xfrm>
      </p:grpSpPr>
      <p:sp>
        <p:nvSpPr>
          <p:cNvPr id="153" name="Google Shape;153;p2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54" name="Google Shape;154;p2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55" name="Google Shape;155;p2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6" name="Google Shape;156;p2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2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67" name="Shape 167"/>
        <p:cNvGrpSpPr/>
        <p:nvPr/>
      </p:nvGrpSpPr>
      <p:grpSpPr>
        <a:xfrm>
          <a:off x="0" y="0"/>
          <a:ext cx="0" cy="0"/>
          <a:chOff x="0" y="0"/>
          <a:chExt cx="0" cy="0"/>
        </a:xfrm>
      </p:grpSpPr>
      <p:sp>
        <p:nvSpPr>
          <p:cNvPr id="168" name="Google Shape;168;p2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69" name="Google Shape;169;p2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70" name="Google Shape;170;p2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 name="Google Shape;171;p2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2" name="Google Shape;172;p2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6"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78" name="Shape 178"/>
        <p:cNvGrpSpPr/>
        <p:nvPr/>
      </p:nvGrpSpPr>
      <p:grpSpPr>
        <a:xfrm>
          <a:off x="0" y="0"/>
          <a:ext cx="0" cy="0"/>
          <a:chOff x="0" y="0"/>
          <a:chExt cx="0" cy="0"/>
        </a:xfrm>
      </p:grpSpPr>
      <p:sp>
        <p:nvSpPr>
          <p:cNvPr id="179" name="Google Shape;179;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80" name="Google Shape;180;p2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81" name="Google Shape;181;p2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2" name="Google Shape;182;p2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3" name="Google Shape;183;p2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191" name="Shape 191"/>
        <p:cNvGrpSpPr/>
        <p:nvPr/>
      </p:nvGrpSpPr>
      <p:grpSpPr>
        <a:xfrm>
          <a:off x="0" y="0"/>
          <a:ext cx="0" cy="0"/>
          <a:chOff x="0" y="0"/>
          <a:chExt cx="0" cy="0"/>
        </a:xfrm>
      </p:grpSpPr>
      <p:sp>
        <p:nvSpPr>
          <p:cNvPr id="192" name="Google Shape;192;p3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93" name="Google Shape;193;p3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4" name="Google Shape;194;p3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5" name="Google Shape;195;p3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6" name="Google Shape;196;p3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204" name="Shape 204"/>
        <p:cNvGrpSpPr/>
        <p:nvPr/>
      </p:nvGrpSpPr>
      <p:grpSpPr>
        <a:xfrm>
          <a:off x="0" y="0"/>
          <a:ext cx="0" cy="0"/>
          <a:chOff x="0" y="0"/>
          <a:chExt cx="0" cy="0"/>
        </a:xfrm>
      </p:grpSpPr>
      <p:sp>
        <p:nvSpPr>
          <p:cNvPr id="205" name="Google Shape;205;p3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206" name="Google Shape;206;p3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07" name="Google Shape;207;p3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8" name="Google Shape;208;p3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9" name="Google Shape;209;p3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216" name="Shape 216"/>
        <p:cNvGrpSpPr/>
        <p:nvPr/>
      </p:nvGrpSpPr>
      <p:grpSpPr>
        <a:xfrm>
          <a:off x="0" y="0"/>
          <a:ext cx="0" cy="0"/>
          <a:chOff x="0" y="0"/>
          <a:chExt cx="0" cy="0"/>
        </a:xfrm>
      </p:grpSpPr>
      <p:sp>
        <p:nvSpPr>
          <p:cNvPr id="217" name="Google Shape;217;p3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218" name="Google Shape;218;p3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9" name="Google Shape;219;p3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 name="Google Shape;220;p3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1" name="Google Shape;221;p3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228" name="Shape 228"/>
        <p:cNvGrpSpPr/>
        <p:nvPr/>
      </p:nvGrpSpPr>
      <p:grpSpPr>
        <a:xfrm>
          <a:off x="0" y="0"/>
          <a:ext cx="0" cy="0"/>
          <a:chOff x="0" y="0"/>
          <a:chExt cx="0" cy="0"/>
        </a:xfrm>
      </p:grpSpPr>
      <p:sp>
        <p:nvSpPr>
          <p:cNvPr id="229" name="Google Shape;229;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230" name="Google Shape;230;p3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31" name="Google Shape;231;p3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 name="Google Shape;232;p3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3" name="Google Shape;233;p3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239" name="Shape 239"/>
        <p:cNvGrpSpPr/>
        <p:nvPr/>
      </p:nvGrpSpPr>
      <p:grpSpPr>
        <a:xfrm>
          <a:off x="0" y="0"/>
          <a:ext cx="0" cy="0"/>
          <a:chOff x="0" y="0"/>
          <a:chExt cx="0" cy="0"/>
        </a:xfrm>
      </p:grpSpPr>
      <p:sp>
        <p:nvSpPr>
          <p:cNvPr id="240" name="Google Shape;240;p3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241" name="Google Shape;241;p3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2" name="Google Shape;242;p3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3" name="Google Shape;243;p3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4" name="Google Shape;244;p3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3399FF"/>
        </a:solidFill>
      </p:bgPr>
    </p:bg>
    <p:spTree>
      <p:nvGrpSpPr>
        <p:cNvPr id="250" name="Shape 250"/>
        <p:cNvGrpSpPr/>
        <p:nvPr/>
      </p:nvGrpSpPr>
      <p:grpSpPr>
        <a:xfrm>
          <a:off x="0" y="0"/>
          <a:ext cx="0" cy="0"/>
          <a:chOff x="0" y="0"/>
          <a:chExt cx="0" cy="0"/>
        </a:xfrm>
      </p:grpSpPr>
      <p:sp>
        <p:nvSpPr>
          <p:cNvPr id="251" name="Google Shape;251;p4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252" name="Google Shape;252;p4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53" name="Google Shape;253;p4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4" name="Google Shape;254;p4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 name="Google Shape;255;p4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6.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6.png"/><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66" name="Shape 266"/>
        <p:cNvGrpSpPr/>
        <p:nvPr/>
      </p:nvGrpSpPr>
      <p:grpSpPr>
        <a:xfrm>
          <a:off x="0" y="0"/>
          <a:ext cx="0" cy="0"/>
          <a:chOff x="0" y="0"/>
          <a:chExt cx="0" cy="0"/>
        </a:xfrm>
      </p:grpSpPr>
      <p:sp>
        <p:nvSpPr>
          <p:cNvPr id="267" name="Google Shape;267;p42"/>
          <p:cNvSpPr txBox="1"/>
          <p:nvPr/>
        </p:nvSpPr>
        <p:spPr>
          <a:xfrm>
            <a:off x="2195512" y="1268412"/>
            <a:ext cx="428783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Геохимия гидротермального процесса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71" name="Shape 271"/>
        <p:cNvGrpSpPr/>
        <p:nvPr/>
      </p:nvGrpSpPr>
      <p:grpSpPr>
        <a:xfrm>
          <a:off x="0" y="0"/>
          <a:ext cx="0" cy="0"/>
          <a:chOff x="0" y="0"/>
          <a:chExt cx="0" cy="0"/>
        </a:xfrm>
      </p:grpSpPr>
      <p:sp>
        <p:nvSpPr>
          <p:cNvPr id="272" name="Google Shape;272;p43"/>
          <p:cNvSpPr txBox="1"/>
          <p:nvPr/>
        </p:nvSpPr>
        <p:spPr>
          <a:xfrm>
            <a:off x="827087" y="981075"/>
            <a:ext cx="7702550" cy="42481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Гидротермальные месторождения – это месторождения, созданные </a:t>
            </a:r>
            <a:r>
              <a:rPr b="0" i="0" lang="en-US" sz="1600" u="none" cap="none" strike="noStrike">
                <a:solidFill>
                  <a:schemeClr val="hlink"/>
                </a:solidFill>
                <a:latin typeface="Arial"/>
                <a:ea typeface="Arial"/>
                <a:cs typeface="Arial"/>
                <a:sym typeface="Arial"/>
              </a:rPr>
              <a:t>горячими минерализованными растворами</a:t>
            </a:r>
            <a:r>
              <a:rPr b="0" i="0" lang="en-US" sz="1600" u="none" cap="none" strike="noStrike">
                <a:solidFill>
                  <a:schemeClr val="dk1"/>
                </a:solidFill>
                <a:latin typeface="Arial"/>
                <a:ea typeface="Arial"/>
                <a:cs typeface="Arial"/>
                <a:sym typeface="Arial"/>
              </a:rPr>
              <a:t>, циркулирующими в земной коре.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Полезные ископаемые возникают как вследствие отложения минеральных масс </a:t>
            </a:r>
            <a:r>
              <a:rPr b="0" i="0" lang="en-US" sz="1600" u="none" cap="none" strike="noStrike">
                <a:solidFill>
                  <a:schemeClr val="hlink"/>
                </a:solidFill>
                <a:latin typeface="Arial"/>
                <a:ea typeface="Arial"/>
                <a:cs typeface="Arial"/>
                <a:sym typeface="Arial"/>
              </a:rPr>
              <a:t>в пустотах горных пород, так и при замещении пород</a:t>
            </a:r>
            <a:r>
              <a:rPr b="0" i="0" lang="en-US" sz="1600" u="none" cap="none" strike="noStrike">
                <a:solidFill>
                  <a:schemeClr val="dk1"/>
                </a:solidFill>
                <a:latin typeface="Arial"/>
                <a:ea typeface="Arial"/>
                <a:cs typeface="Arial"/>
                <a:sym typeface="Arial"/>
              </a:rPr>
              <a:t>, по которым циркулируют гидротермальные растворы.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Наиболее типичной формой рудных тел являются </a:t>
            </a:r>
            <a:r>
              <a:rPr b="0" i="0" lang="en-US" sz="1600" u="none" cap="none" strike="noStrike">
                <a:solidFill>
                  <a:schemeClr val="hlink"/>
                </a:solidFill>
                <a:latin typeface="Arial"/>
                <a:ea typeface="Arial"/>
                <a:cs typeface="Arial"/>
                <a:sym typeface="Arial"/>
              </a:rPr>
              <a:t>жилы</a:t>
            </a:r>
            <a:r>
              <a:rPr b="0" i="0" lang="en-US" sz="1600" u="none" cap="none" strike="noStrike">
                <a:solidFill>
                  <a:schemeClr val="dk1"/>
                </a:solidFill>
                <a:latin typeface="Arial"/>
                <a:ea typeface="Arial"/>
                <a:cs typeface="Arial"/>
                <a:sym typeface="Arial"/>
              </a:rPr>
              <a:t>. Часто встречаются штокверки, линзы, гнезда, пластообразные залежи и сложные по форме комбинированные тела.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Образование таких месторождений часто связывается </a:t>
            </a:r>
            <a:r>
              <a:rPr b="0" i="0" lang="en-US" sz="1600" u="none" cap="none" strike="noStrike">
                <a:solidFill>
                  <a:schemeClr val="hlink"/>
                </a:solidFill>
                <a:latin typeface="Arial"/>
                <a:ea typeface="Arial"/>
                <a:cs typeface="Arial"/>
                <a:sym typeface="Arial"/>
              </a:rPr>
              <a:t>с производными магматических очагов (преимущественно кислых</a:t>
            </a:r>
            <a:r>
              <a:rPr b="0" i="0" lang="en-US" sz="1600" u="none" cap="none" strike="noStrike">
                <a:solidFill>
                  <a:schemeClr val="dk1"/>
                </a:solidFill>
                <a:latin typeface="Arial"/>
                <a:ea typeface="Arial"/>
                <a:cs typeface="Arial"/>
                <a:sym typeface="Arial"/>
              </a:rPr>
              <a:t>). Однако существуют и другие источники горячих минерализованных растворов (подземные воды глубокой циркуляции, собственные флюиды осадочно-породных бассейнов и др.).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Гидротермальные месторождения обычно сопровождаются </a:t>
            </a:r>
            <a:r>
              <a:rPr b="0" i="0" lang="en-US" sz="1600" u="none" cap="none" strike="noStrike">
                <a:solidFill>
                  <a:schemeClr val="hlink"/>
                </a:solidFill>
                <a:latin typeface="Arial"/>
                <a:ea typeface="Arial"/>
                <a:cs typeface="Arial"/>
                <a:sym typeface="Arial"/>
              </a:rPr>
              <a:t>ореолами гидротермально измененных пород, а также ореолами рассеяния рудообразующих металлов, что используется при поисках данных месторождений.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76" name="Shape 276"/>
        <p:cNvGrpSpPr/>
        <p:nvPr/>
      </p:nvGrpSpPr>
      <p:grpSpPr>
        <a:xfrm>
          <a:off x="0" y="0"/>
          <a:ext cx="0" cy="0"/>
          <a:chOff x="0" y="0"/>
          <a:chExt cx="0" cy="0"/>
        </a:xfrm>
      </p:grpSpPr>
      <p:sp>
        <p:nvSpPr>
          <p:cNvPr id="277" name="Google Shape;277;p44"/>
          <p:cNvSpPr txBox="1"/>
          <p:nvPr/>
        </p:nvSpPr>
        <p:spPr>
          <a:xfrm>
            <a:off x="611187" y="642937"/>
            <a:ext cx="7848600" cy="42481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Гидротермальные процессы</a:t>
            </a:r>
            <a:r>
              <a:rPr b="0" i="0" lang="en-US" sz="1600" u="none" cap="none" strike="noStrike">
                <a:solidFill>
                  <a:schemeClr val="dk1"/>
                </a:solidFill>
                <a:latin typeface="Arial"/>
                <a:ea typeface="Arial"/>
                <a:cs typeface="Arial"/>
                <a:sym typeface="Arial"/>
              </a:rPr>
              <a:t> — эндогенные геологические процессы образования и преобразования минералов и руд, происходящие в земной коре на средних и малых глубинах с участием горячих водных растворов при высоких давлениях.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В результате гидротермальных процессов происходит формирование рудных жил и рудных месторождений.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Объём проявлений продуктов гидротермального минералообразования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сравнительно невелик, но очень значим, так как возникают месторождения</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рудных элементов: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Pb, Zn, Ag, Sb, Hg, Au, U, W, Mo, Sn, Bi, As,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частично Cu, Ni, Co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нерудное сырьё : горный хрусталь, асбест, флюорит, кальцит</a:t>
            </a:r>
            <a:endParaRPr/>
          </a:p>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Таким образом, большинство полиметаллических, золоторудных, урановых и хрусталеносных промышленно значимых месторождений имеют гидротермальное происхождение.</a:t>
            </a:r>
            <a:endParaRPr/>
          </a:p>
          <a:p>
            <a:pPr indent="0" lvl="0" marL="0" marR="0" rtl="0" algn="l">
              <a:lnSpc>
                <a:spcPct val="100000"/>
              </a:lnSpc>
              <a:spcBef>
                <a:spcPts val="0"/>
              </a:spcBef>
              <a:spcAft>
                <a:spcPts val="0"/>
              </a:spcAft>
              <a:buNone/>
            </a:pPr>
            <a:r>
              <a:t/>
            </a:r>
            <a:endParaRPr b="0" i="0" sz="1600" u="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81" name="Shape 281"/>
        <p:cNvGrpSpPr/>
        <p:nvPr/>
      </p:nvGrpSpPr>
      <p:grpSpPr>
        <a:xfrm>
          <a:off x="0" y="0"/>
          <a:ext cx="0" cy="0"/>
          <a:chOff x="0" y="0"/>
          <a:chExt cx="0" cy="0"/>
        </a:xfrm>
      </p:grpSpPr>
      <p:sp>
        <p:nvSpPr>
          <p:cNvPr id="282" name="Google Shape;282;p45"/>
          <p:cNvSpPr txBox="1"/>
          <p:nvPr/>
        </p:nvSpPr>
        <p:spPr>
          <a:xfrm>
            <a:off x="539750" y="2298700"/>
            <a:ext cx="8281987" cy="155892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Зональность гидротермальных месторождений с момента появления </a:t>
            </a:r>
            <a:r>
              <a:rPr b="0" i="0" lang="en-US" sz="1600" u="none">
                <a:solidFill>
                  <a:schemeClr val="hlink"/>
                </a:solidFill>
                <a:latin typeface="Arial"/>
                <a:ea typeface="Arial"/>
                <a:cs typeface="Arial"/>
                <a:sym typeface="Arial"/>
              </a:rPr>
              <a:t>учения о рудных месторождениях</a:t>
            </a:r>
            <a:r>
              <a:rPr b="0" i="0" lang="en-US" sz="1600" u="none">
                <a:solidFill>
                  <a:schemeClr val="dk1"/>
                </a:solidFill>
                <a:latin typeface="Arial"/>
                <a:ea typeface="Arial"/>
                <a:cs typeface="Arial"/>
                <a:sym typeface="Arial"/>
              </a:rPr>
              <a:t> привлекла внимание ведущих ученых в связи с важностью этой проблемы для </a:t>
            </a:r>
            <a:r>
              <a:rPr b="0" i="0" lang="en-US" sz="1600" u="none">
                <a:solidFill>
                  <a:schemeClr val="hlink"/>
                </a:solidFill>
                <a:latin typeface="Arial"/>
                <a:ea typeface="Arial"/>
                <a:cs typeface="Arial"/>
                <a:sym typeface="Arial"/>
              </a:rPr>
              <a:t>поисков промышленного оруденения</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Первые схемы были предложены французом </a:t>
            </a:r>
            <a:r>
              <a:rPr b="0" i="0" lang="en-US" sz="1600" u="none">
                <a:solidFill>
                  <a:schemeClr val="hlink"/>
                </a:solidFill>
                <a:latin typeface="Arial"/>
                <a:ea typeface="Arial"/>
                <a:cs typeface="Arial"/>
                <a:sym typeface="Arial"/>
              </a:rPr>
              <a:t>Де Лоне (1900 г.)</a:t>
            </a:r>
            <a:r>
              <a:rPr b="0" i="0" lang="en-US" sz="1600" u="none">
                <a:solidFill>
                  <a:schemeClr val="dk1"/>
                </a:solidFill>
                <a:latin typeface="Arial"/>
                <a:ea typeface="Arial"/>
                <a:cs typeface="Arial"/>
                <a:sym typeface="Arial"/>
              </a:rPr>
              <a:t> и содержали три зоны, располагавшихся вокруг интрузива: 1) Sn – Bi – Mo, 2) Pb – Zn – Ag – Ni – Co, 3) Au – Hg.</a:t>
            </a:r>
            <a:endParaRPr/>
          </a:p>
        </p:txBody>
      </p:sp>
      <p:sp>
        <p:nvSpPr>
          <p:cNvPr id="283" name="Google Shape;283;p45"/>
          <p:cNvSpPr txBox="1"/>
          <p:nvPr/>
        </p:nvSpPr>
        <p:spPr>
          <a:xfrm>
            <a:off x="395287" y="260350"/>
            <a:ext cx="8582025"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Эволюция представлений о гидротермальных процессах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(идеи У.Х.Эммонса, В.Линдгрена,К. Краускопфа, С.Смирнова, Д.Коржинского).</a:t>
            </a:r>
            <a:endParaRPr/>
          </a:p>
        </p:txBody>
      </p:sp>
      <p:sp>
        <p:nvSpPr>
          <p:cNvPr id="284" name="Google Shape;284;p45"/>
          <p:cNvSpPr txBox="1"/>
          <p:nvPr/>
        </p:nvSpPr>
        <p:spPr>
          <a:xfrm>
            <a:off x="539750" y="4005262"/>
            <a:ext cx="8135937" cy="180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Затем англичанин </a:t>
            </a:r>
            <a:r>
              <a:rPr b="0" i="0" lang="en-US" sz="1600" u="none">
                <a:solidFill>
                  <a:schemeClr val="hlink"/>
                </a:solidFill>
                <a:latin typeface="Arial"/>
                <a:ea typeface="Arial"/>
                <a:cs typeface="Arial"/>
                <a:sym typeface="Arial"/>
              </a:rPr>
              <a:t>У.Х.Эммонс</a:t>
            </a:r>
            <a:r>
              <a:rPr b="0" i="0" lang="en-US" sz="1600" u="none">
                <a:solidFill>
                  <a:schemeClr val="dk1"/>
                </a:solidFill>
                <a:latin typeface="Arial"/>
                <a:ea typeface="Arial"/>
                <a:cs typeface="Arial"/>
                <a:sym typeface="Arial"/>
              </a:rPr>
              <a:t> (1924 г.) разработал концепцию о последовательном отложении в порядке обратном растворимости минералов по мере понижения температуры растворов, удалявшихся от материнского плутона. В ядерных высокотемпературных зонах отлагались минералы </a:t>
            </a:r>
            <a:r>
              <a:rPr b="0" i="0" lang="en-US" sz="1600" u="none">
                <a:solidFill>
                  <a:schemeClr val="hlink"/>
                </a:solidFill>
                <a:latin typeface="Arial"/>
                <a:ea typeface="Arial"/>
                <a:cs typeface="Arial"/>
                <a:sym typeface="Arial"/>
              </a:rPr>
              <a:t>Sn, W, As, Bi</a:t>
            </a:r>
            <a:r>
              <a:rPr b="0" i="0" lang="en-US" sz="1600" u="none">
                <a:solidFill>
                  <a:schemeClr val="dk1"/>
                </a:solidFill>
                <a:latin typeface="Arial"/>
                <a:ea typeface="Arial"/>
                <a:cs typeface="Arial"/>
                <a:sym typeface="Arial"/>
              </a:rPr>
              <a:t>, а во внешних низкотемпературных – </a:t>
            </a:r>
            <a:r>
              <a:rPr b="0" i="0" lang="en-US" sz="1600" u="none">
                <a:solidFill>
                  <a:schemeClr val="hlink"/>
                </a:solidFill>
                <a:latin typeface="Arial"/>
                <a:ea typeface="Arial"/>
                <a:cs typeface="Arial"/>
                <a:sym typeface="Arial"/>
              </a:rPr>
              <a:t>Ag, Au, Sb, Hg</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целом, несмотря на критику эта концепция в значительной степени сохранила свою актуальность и в наше время. </a:t>
            </a:r>
            <a:endParaRPr/>
          </a:p>
        </p:txBody>
      </p:sp>
      <p:sp>
        <p:nvSpPr>
          <p:cNvPr id="285" name="Google Shape;285;p45"/>
          <p:cNvSpPr txBox="1"/>
          <p:nvPr/>
        </p:nvSpPr>
        <p:spPr>
          <a:xfrm>
            <a:off x="539750" y="1196975"/>
            <a:ext cx="8424862" cy="10699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a:solidFill>
                  <a:schemeClr val="dk1"/>
                </a:solidFill>
                <a:latin typeface="Arial"/>
                <a:ea typeface="Arial"/>
                <a:cs typeface="Arial"/>
                <a:sym typeface="Arial"/>
              </a:rPr>
              <a:t>Зональность гидротермальных месторождений.</a:t>
            </a:r>
            <a:r>
              <a:rPr b="0" i="0" lang="en-US" sz="1600" u="none">
                <a:solidFill>
                  <a:schemeClr val="dk1"/>
                </a:solidFill>
                <a:latin typeface="Arial"/>
                <a:ea typeface="Arial"/>
                <a:cs typeface="Arial"/>
                <a:sym typeface="Arial"/>
              </a:rPr>
              <a:t> Первичная зональность рудных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районов, полей, месторождений и отдельных рудных тел определяется закономерным изменением минерального и связанного с ним химического состава руд в пространстве.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89" name="Shape 289"/>
        <p:cNvGrpSpPr/>
        <p:nvPr/>
      </p:nvGrpSpPr>
      <p:grpSpPr>
        <a:xfrm>
          <a:off x="0" y="0"/>
          <a:ext cx="0" cy="0"/>
          <a:chOff x="0" y="0"/>
          <a:chExt cx="0" cy="0"/>
        </a:xfrm>
      </p:grpSpPr>
      <p:sp>
        <p:nvSpPr>
          <p:cNvPr id="290" name="Google Shape;290;p46"/>
          <p:cNvSpPr txBox="1"/>
          <p:nvPr/>
        </p:nvSpPr>
        <p:spPr>
          <a:xfrm>
            <a:off x="611187" y="814387"/>
            <a:ext cx="8064500" cy="42481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1" lang="en-US" sz="1600" u="sng">
                <a:solidFill>
                  <a:schemeClr val="dk1"/>
                </a:solidFill>
                <a:latin typeface="Arial"/>
                <a:ea typeface="Arial"/>
                <a:cs typeface="Arial"/>
                <a:sym typeface="Arial"/>
              </a:rPr>
              <a:t>Эволюционная гипотеза зональности </a:t>
            </a:r>
            <a:r>
              <a:rPr b="0" i="1" lang="en-US" sz="1600" u="sng">
                <a:solidFill>
                  <a:schemeClr val="hlink"/>
                </a:solidFill>
                <a:latin typeface="Arial"/>
                <a:ea typeface="Arial"/>
                <a:cs typeface="Arial"/>
                <a:sym typeface="Arial"/>
              </a:rPr>
              <a:t>Уильям (иногда Вильям)Харви</a:t>
            </a:r>
            <a:r>
              <a:rPr b="0" i="0" lang="en-US" sz="1600" u="none">
                <a:solidFill>
                  <a:schemeClr val="hlink"/>
                </a:solidFill>
                <a:latin typeface="Arial"/>
                <a:ea typeface="Arial"/>
                <a:cs typeface="Arial"/>
                <a:sym typeface="Arial"/>
              </a:rPr>
              <a:t> </a:t>
            </a:r>
            <a:r>
              <a:rPr b="0" i="1" lang="en-US" sz="1600" u="sng">
                <a:solidFill>
                  <a:schemeClr val="hlink"/>
                </a:solidFill>
                <a:latin typeface="Arial"/>
                <a:ea typeface="Arial"/>
                <a:cs typeface="Arial"/>
                <a:sym typeface="Arial"/>
              </a:rPr>
              <a:t>Эммонса</a:t>
            </a:r>
            <a:r>
              <a:rPr b="0" i="1" lang="en-US" sz="1600" u="sng">
                <a:solidFill>
                  <a:schemeClr val="dk1"/>
                </a:solidFill>
                <a:latin typeface="Arial"/>
                <a:ea typeface="Arial"/>
                <a:cs typeface="Arial"/>
                <a:sym typeface="Arial"/>
              </a:rPr>
              <a:t>,</a:t>
            </a:r>
            <a:r>
              <a:rPr b="0" i="0" lang="en-US" sz="1600" u="none">
                <a:solidFill>
                  <a:schemeClr val="dk1"/>
                </a:solidFill>
                <a:latin typeface="Arial"/>
                <a:ea typeface="Arial"/>
                <a:cs typeface="Arial"/>
                <a:sym typeface="Arial"/>
              </a:rPr>
              <a:t> объясняющая причины зональности гидротермальных месторождений по отношению к магматическим очагам, была выдвинута в 20-х годах ХХ века.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Согласно этой гипотезе восходящие растворы, отделяющиеся от остывающих массивов магматических пород и насыщенные минеральными соединениями, откладывают минералы в порядке, обратном их растворимости, входя во все более холодные области.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Опираясь на этот принцип, У.Х.Эммонс реконструировал </a:t>
            </a:r>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постмагматическую рудоносную систему</a:t>
            </a:r>
            <a:r>
              <a:rPr b="0" i="0" lang="en-US" sz="1600" u="none">
                <a:solidFill>
                  <a:schemeClr val="dk1"/>
                </a:solidFill>
                <a:latin typeface="Arial"/>
                <a:ea typeface="Arial"/>
                <a:cs typeface="Arial"/>
                <a:sym typeface="Arial"/>
              </a:rPr>
              <a:t>, разделив её на </a:t>
            </a:r>
            <a:r>
              <a:rPr b="0" i="0" lang="en-US" sz="1600" u="none">
                <a:solidFill>
                  <a:schemeClr val="hlink"/>
                </a:solidFill>
                <a:latin typeface="Arial"/>
                <a:ea typeface="Arial"/>
                <a:cs typeface="Arial"/>
                <a:sym typeface="Arial"/>
              </a:rPr>
              <a:t>16 зон</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(снизу вверх по мере падения температуры): </a:t>
            </a:r>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пустая кварцевая, оловянная, вольфрамовая, мышьяковая (арсенопиритовая), висмутовая, золотая, медная, цинковая, свинцовая, серебряная, безрудная, серебряная, золотая, сурьмяная, ртутная, пустая</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дальнейшем было установлено, что такая собирательная зональность нигде в полном виде не проявляется, хотя отдельные её звенья наблюдаются в природе.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94" name="Shape 294"/>
        <p:cNvGrpSpPr/>
        <p:nvPr/>
      </p:nvGrpSpPr>
      <p:grpSpPr>
        <a:xfrm>
          <a:off x="0" y="0"/>
          <a:ext cx="0" cy="0"/>
          <a:chOff x="0" y="0"/>
          <a:chExt cx="0" cy="0"/>
        </a:xfrm>
      </p:grpSpPr>
      <p:sp>
        <p:nvSpPr>
          <p:cNvPr id="295" name="Google Shape;295;p47"/>
          <p:cNvSpPr txBox="1"/>
          <p:nvPr/>
        </p:nvSpPr>
        <p:spPr>
          <a:xfrm>
            <a:off x="468312" y="808037"/>
            <a:ext cx="8037512" cy="45227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1" lang="en-US" sz="1600" u="sng">
                <a:solidFill>
                  <a:schemeClr val="dk1"/>
                </a:solidFill>
                <a:latin typeface="Arial"/>
                <a:ea typeface="Arial"/>
                <a:cs typeface="Arial"/>
                <a:sym typeface="Arial"/>
              </a:rPr>
              <a:t>Пульсационная гипотеза зональности </a:t>
            </a:r>
            <a:r>
              <a:rPr b="0" i="1" lang="en-US" sz="1600" u="sng">
                <a:solidFill>
                  <a:schemeClr val="hlink"/>
                </a:solidFill>
                <a:latin typeface="Arial"/>
                <a:ea typeface="Arial"/>
                <a:cs typeface="Arial"/>
                <a:sym typeface="Arial"/>
              </a:rPr>
              <a:t>С.Смирнова</a:t>
            </a:r>
            <a:r>
              <a:rPr b="0" i="1" lang="en-US" sz="1600" u="sng">
                <a:solidFill>
                  <a:schemeClr val="dk1"/>
                </a:solidFill>
                <a:latin typeface="Arial"/>
                <a:ea typeface="Arial"/>
                <a:cs typeface="Arial"/>
                <a:sym typeface="Arial"/>
              </a:rPr>
              <a:t> </a:t>
            </a:r>
            <a:r>
              <a:rPr b="0" i="0" lang="en-US" sz="1600" u="none">
                <a:solidFill>
                  <a:schemeClr val="dk1"/>
                </a:solidFill>
                <a:latin typeface="Arial"/>
                <a:ea typeface="Arial"/>
                <a:cs typeface="Arial"/>
                <a:sym typeface="Arial"/>
              </a:rPr>
              <a:t>была разработана в противовес одноактной схеме зонального размещения постмагматических рудных месторождений.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1937 г. С.Смирнов выдвинул новую модель о пульсационном поступлении гидротермальный растворов, которые </a:t>
            </a:r>
            <a:r>
              <a:rPr b="0" i="0" lang="en-US" sz="1600" u="none">
                <a:solidFill>
                  <a:schemeClr val="hlink"/>
                </a:solidFill>
                <a:latin typeface="Arial"/>
                <a:ea typeface="Arial"/>
                <a:cs typeface="Arial"/>
                <a:sym typeface="Arial"/>
              </a:rPr>
              <a:t>импульсами отделяются от магматического очага по мере его остывания в результате неоднократного раскрытия трещин.</a:t>
            </a:r>
            <a:r>
              <a:rPr b="0" i="0" lang="en-US" sz="1600" u="none">
                <a:solidFill>
                  <a:schemeClr val="dk1"/>
                </a:solidFill>
                <a:latin typeface="Arial"/>
                <a:ea typeface="Arial"/>
                <a:cs typeface="Arial"/>
                <a:sym typeface="Arial"/>
              </a:rPr>
              <a:t> Так осуществляется </a:t>
            </a:r>
            <a:r>
              <a:rPr b="0" i="0" lang="en-US" sz="1600" u="none">
                <a:solidFill>
                  <a:schemeClr val="hlink"/>
                </a:solidFill>
                <a:latin typeface="Arial"/>
                <a:ea typeface="Arial"/>
                <a:cs typeface="Arial"/>
                <a:sym typeface="Arial"/>
              </a:rPr>
              <a:t>многостадийный гидротермальный процесс</a:t>
            </a:r>
            <a:r>
              <a:rPr b="0" i="0" lang="en-US" sz="1600" u="none">
                <a:solidFill>
                  <a:schemeClr val="dk1"/>
                </a:solidFill>
                <a:latin typeface="Arial"/>
                <a:ea typeface="Arial"/>
                <a:cs typeface="Arial"/>
                <a:sym typeface="Arial"/>
              </a:rPr>
              <a:t>, что подтверждено преобладающими исследователями гидротермальных месторождений.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 критическим замечаниям по несостоятельности теории У.Эммонса С.Смирнов относил, кроме отсутствия полной эволюционной зональности, </a:t>
            </a:r>
            <a:r>
              <a:rPr b="0" i="0" lang="en-US" sz="1600" u="none">
                <a:solidFill>
                  <a:schemeClr val="hlink"/>
                </a:solidFill>
                <a:latin typeface="Arial"/>
                <a:ea typeface="Arial"/>
                <a:cs typeface="Arial"/>
                <a:sym typeface="Arial"/>
              </a:rPr>
              <a:t>ряд геологических признаков</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Это пересечения разновозрастных жил разного состава, совмещение в пространстве высокотемпературных и низкотемпературных ассоциаций, брекчии и др.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Согласно теории С.Смирнова </a:t>
            </a:r>
            <a:r>
              <a:rPr b="0" i="0" lang="en-US" sz="1600" u="none">
                <a:solidFill>
                  <a:schemeClr val="hlink"/>
                </a:solidFill>
                <a:latin typeface="Arial"/>
                <a:ea typeface="Arial"/>
                <a:cs typeface="Arial"/>
                <a:sym typeface="Arial"/>
              </a:rPr>
              <a:t>состав металлов в каждой новой порции гидротермального раствора изменяется во времени, что приводит к последовательному формированию месторождений различного состава</a:t>
            </a:r>
            <a:r>
              <a:rPr b="0" i="0" lang="en-US" sz="1600" u="none">
                <a:solidFill>
                  <a:schemeClr val="dk1"/>
                </a:solidFill>
                <a:latin typeface="Arial"/>
                <a:ea typeface="Arial"/>
                <a:cs typeface="Arial"/>
                <a:sym typeface="Arial"/>
              </a:rPr>
              <a:t>.</a:t>
            </a:r>
            <a:r>
              <a:rPr b="0" i="0" lang="en-US" sz="1800" u="none">
                <a:solidFill>
                  <a:schemeClr val="dk1"/>
                </a:solidFill>
                <a:latin typeface="Arial"/>
                <a:ea typeface="Arial"/>
                <a:cs typeface="Arial"/>
                <a:sym typeface="Arial"/>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99" name="Shape 299"/>
        <p:cNvGrpSpPr/>
        <p:nvPr/>
      </p:nvGrpSpPr>
      <p:grpSpPr>
        <a:xfrm>
          <a:off x="0" y="0"/>
          <a:ext cx="0" cy="0"/>
          <a:chOff x="0" y="0"/>
          <a:chExt cx="0" cy="0"/>
        </a:xfrm>
      </p:grpSpPr>
      <p:sp>
        <p:nvSpPr>
          <p:cNvPr id="300" name="Google Shape;300;p48"/>
          <p:cNvSpPr txBox="1"/>
          <p:nvPr/>
        </p:nvSpPr>
        <p:spPr>
          <a:xfrm>
            <a:off x="395287" y="1274762"/>
            <a:ext cx="8424862" cy="3514725"/>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Наиболее распространенной </a:t>
            </a:r>
            <a:r>
              <a:rPr b="0" i="0" lang="en-US" sz="1600" u="none">
                <a:solidFill>
                  <a:schemeClr val="hlink"/>
                </a:solidFill>
                <a:latin typeface="Arial"/>
                <a:ea typeface="Arial"/>
                <a:cs typeface="Arial"/>
                <a:sym typeface="Arial"/>
              </a:rPr>
              <a:t>температурной классификацией</a:t>
            </a:r>
            <a:r>
              <a:rPr b="0" i="0" lang="en-US" sz="1600" u="none">
                <a:solidFill>
                  <a:schemeClr val="dk1"/>
                </a:solidFill>
                <a:latin typeface="Arial"/>
                <a:ea typeface="Arial"/>
                <a:cs typeface="Arial"/>
                <a:sym typeface="Arial"/>
              </a:rPr>
              <a:t>, прочно вошедшей в практику горнорудного дела уже более полувека и используемой многими геологами, в настоящее время является систематика </a:t>
            </a:r>
            <a:r>
              <a:rPr b="0" i="0" lang="en-US" sz="1600" u="none">
                <a:solidFill>
                  <a:schemeClr val="hlink"/>
                </a:solidFill>
                <a:latin typeface="Arial"/>
                <a:ea typeface="Arial"/>
                <a:cs typeface="Arial"/>
                <a:sym typeface="Arial"/>
              </a:rPr>
              <a:t>У. Линдгрена</a:t>
            </a:r>
            <a:r>
              <a:rPr b="0" i="0" lang="en-US" sz="1600" u="none">
                <a:solidFill>
                  <a:schemeClr val="dk1"/>
                </a:solidFill>
                <a:latin typeface="Arial"/>
                <a:ea typeface="Arial"/>
                <a:cs typeface="Arial"/>
                <a:sym typeface="Arial"/>
              </a:rPr>
              <a:t> (1860-1939), разделяющая месторождения по температурам и глубине образования на три класса: </a:t>
            </a:r>
            <a:endParaRPr/>
          </a:p>
          <a:p>
            <a:pPr indent="-342900" lvl="0" marL="342900" marR="0" rtl="0" algn="just">
              <a:lnSpc>
                <a:spcPct val="100000"/>
              </a:lnSpc>
              <a:spcBef>
                <a:spcPts val="0"/>
              </a:spcBef>
              <a:spcAft>
                <a:spcPts val="0"/>
              </a:spcAft>
              <a:buClr>
                <a:schemeClr val="dk1"/>
              </a:buClr>
              <a:buSzPts val="1600"/>
              <a:buFont typeface="Arial"/>
              <a:buAutoNum type="arabicParenR"/>
            </a:pPr>
            <a:r>
              <a:rPr b="0" i="0" lang="en-US" sz="1600" u="none">
                <a:solidFill>
                  <a:schemeClr val="dk1"/>
                </a:solidFill>
                <a:latin typeface="Arial"/>
                <a:ea typeface="Arial"/>
                <a:cs typeface="Arial"/>
                <a:sym typeface="Arial"/>
              </a:rPr>
              <a:t>гипотермальный – большие глубины, высокие давления и температуры (500–300°С);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2) мезотермальный – средние параметры, температуры – 300–200°С и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3) эпитермальный – небольшие глубины и низкие температуры (200–50°С). </a:t>
            </a:r>
            <a:endParaRPr/>
          </a:p>
          <a:p>
            <a:pPr indent="-342900" lvl="0" marL="34290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Американские геологи в 50-ые годы XX в. дополнили ее еще тремя классами: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4) лептотермальным – средние глубины и низкие температуры;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5) телетермальным – малая глубина, низкая температура и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6) ксенотермальным — малая глубина и высокая температура.</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04" name="Shape 304"/>
        <p:cNvGrpSpPr/>
        <p:nvPr/>
      </p:nvGrpSpPr>
      <p:grpSpPr>
        <a:xfrm>
          <a:off x="0" y="0"/>
          <a:ext cx="0" cy="0"/>
          <a:chOff x="0" y="0"/>
          <a:chExt cx="0" cy="0"/>
        </a:xfrm>
      </p:grpSpPr>
      <p:sp>
        <p:nvSpPr>
          <p:cNvPr id="305" name="Google Shape;305;p49"/>
          <p:cNvSpPr txBox="1"/>
          <p:nvPr/>
        </p:nvSpPr>
        <p:spPr>
          <a:xfrm>
            <a:off x="611187" y="1023937"/>
            <a:ext cx="7848600" cy="4248150"/>
          </a:xfrm>
          <a:prstGeom prst="rect">
            <a:avLst/>
          </a:prstGeom>
          <a:noFill/>
          <a:ln>
            <a:noFill/>
          </a:ln>
        </p:spPr>
        <p:txBody>
          <a:bodyPr anchorCtr="0" anchor="ctr"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нашей стране популярностью пользовалась классификация П.М. Татаринова и И.Г. Магакьяна, несколько изменившая систематику У. Линдгрена.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Эти авторы выделили два класса месторождений: </a:t>
            </a:r>
            <a:endParaRPr/>
          </a:p>
          <a:p>
            <a:pPr indent="-342900" lvl="0" marL="342900" marR="0" rtl="0" algn="just">
              <a:lnSpc>
                <a:spcPct val="100000"/>
              </a:lnSpc>
              <a:spcBef>
                <a:spcPts val="0"/>
              </a:spcBef>
              <a:spcAft>
                <a:spcPts val="0"/>
              </a:spcAft>
              <a:buClr>
                <a:schemeClr val="dk1"/>
              </a:buClr>
              <a:buSzPts val="1600"/>
              <a:buFont typeface="Arial"/>
              <a:buAutoNum type="arabicParenR"/>
            </a:pPr>
            <a:r>
              <a:rPr b="0" i="0" lang="en-US" sz="1600" u="none">
                <a:solidFill>
                  <a:schemeClr val="dk1"/>
                </a:solidFill>
                <a:latin typeface="Arial"/>
                <a:ea typeface="Arial"/>
                <a:cs typeface="Arial"/>
                <a:sym typeface="Arial"/>
              </a:rPr>
              <a:t>умеренных и больших глубин (больше 1 км),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2) малых глубин и приповерхностных (меньше 1 км).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свою очередь каждый класс разделен на три подкласса: высокотемпературный (больше 300°С),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	среднетемпературный (300–200°С) и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	низкотемпературный (меньше 200°С). </a:t>
            </a:r>
            <a:endParaRPr/>
          </a:p>
          <a:p>
            <a:pPr indent="-342900" lvl="0" marL="34290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Общим недостатком этих классификаций является то, что в их основе заложены недостаточно информативные дискуссионные параметры – </a:t>
            </a:r>
            <a:r>
              <a:rPr b="0" i="0" lang="en-US" sz="1600" u="none">
                <a:solidFill>
                  <a:schemeClr val="hlink"/>
                </a:solidFill>
                <a:latin typeface="Arial"/>
                <a:ea typeface="Arial"/>
                <a:cs typeface="Arial"/>
                <a:sym typeface="Arial"/>
              </a:rPr>
              <a:t>температура и глубина.</a:t>
            </a:r>
            <a:r>
              <a:rPr b="0" i="0" lang="en-US" sz="1600" u="none">
                <a:solidFill>
                  <a:schemeClr val="dk1"/>
                </a:solidFill>
                <a:latin typeface="Arial"/>
                <a:ea typeface="Arial"/>
                <a:cs typeface="Arial"/>
                <a:sym typeface="Arial"/>
              </a:rPr>
              <a:t> </a:t>
            </a:r>
            <a:endParaRPr/>
          </a:p>
          <a:p>
            <a:pPr indent="-342900" lvl="0" marL="34290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Кроме того, гидротермальный процесс, приводящий к образованию однотипных месторождений развивается в широком диапазоне термодинамических условий.</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09" name="Shape 309"/>
        <p:cNvGrpSpPr/>
        <p:nvPr/>
      </p:nvGrpSpPr>
      <p:grpSpPr>
        <a:xfrm>
          <a:off x="0" y="0"/>
          <a:ext cx="0" cy="0"/>
          <a:chOff x="0" y="0"/>
          <a:chExt cx="0" cy="0"/>
        </a:xfrm>
      </p:grpSpPr>
      <p:sp>
        <p:nvSpPr>
          <p:cNvPr id="310" name="Google Shape;310;p50"/>
          <p:cNvSpPr txBox="1"/>
          <p:nvPr/>
        </p:nvSpPr>
        <p:spPr>
          <a:xfrm>
            <a:off x="323850" y="908050"/>
            <a:ext cx="8424862" cy="522605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Во второй половине XX в. стала разрабатываться новая принятая в настоящее время большинством геологов современная генетическая классификация.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Она учитывает четыре главных признака: </a:t>
            </a:r>
            <a:endParaRPr/>
          </a:p>
          <a:p>
            <a:pPr indent="-342900" lvl="0" marL="342900" marR="0" rtl="0" algn="l">
              <a:lnSpc>
                <a:spcPct val="100000"/>
              </a:lnSpc>
              <a:spcBef>
                <a:spcPts val="0"/>
              </a:spcBef>
              <a:spcAft>
                <a:spcPts val="0"/>
              </a:spcAft>
              <a:buClr>
                <a:schemeClr val="dk1"/>
              </a:buClr>
              <a:buSzPts val="1600"/>
              <a:buFont typeface="Arial"/>
              <a:buAutoNum type="arabicParenR"/>
            </a:pPr>
            <a:r>
              <a:rPr b="0" i="0" lang="en-US" sz="1600" u="none">
                <a:solidFill>
                  <a:schemeClr val="dk1"/>
                </a:solidFill>
                <a:latin typeface="Arial"/>
                <a:ea typeface="Arial"/>
                <a:cs typeface="Arial"/>
                <a:sym typeface="Arial"/>
              </a:rPr>
              <a:t>связь с магматическими формациями,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2) состав руд,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3) физико-химические условия образования и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4) геолого-геохимические параметры. </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 отмеченными выше изменениями и дополнениями группу гидротермальных месторождений предлагается разделить следующие генетические типы: </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1. Вулканогенно-гидротермальные</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2. Плутоногенно-гидротермальные</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3. Гидротермально-осадочные</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4. Гидротермально-метасоматические</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Современные предложения (три класса):</a:t>
            </a:r>
            <a:endParaRPr/>
          </a:p>
          <a:p>
            <a:pPr indent="-342900" lvl="0" marL="342900" marR="0" rtl="0" algn="l">
              <a:lnSpc>
                <a:spcPct val="100000"/>
              </a:lnSpc>
              <a:spcBef>
                <a:spcPts val="0"/>
              </a:spcBef>
              <a:spcAft>
                <a:spcPts val="0"/>
              </a:spcAft>
              <a:buClr>
                <a:schemeClr val="dk1"/>
              </a:buClr>
              <a:buSzPts val="1600"/>
              <a:buFont typeface="Arial"/>
              <a:buAutoNum type="arabicParenR"/>
            </a:pPr>
            <a:r>
              <a:rPr b="0" i="1" lang="en-US" sz="1600" u="none">
                <a:solidFill>
                  <a:schemeClr val="dk1"/>
                </a:solidFill>
                <a:latin typeface="Arial"/>
                <a:ea typeface="Arial"/>
                <a:cs typeface="Arial"/>
                <a:sym typeface="Arial"/>
              </a:rPr>
              <a:t>плутоногенный гранитоидный, </a:t>
            </a:r>
            <a:endParaRPr/>
          </a:p>
          <a:p>
            <a:pPr indent="-342900" lvl="0" marL="34290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2) вулканогенный андезитоидный и</a:t>
            </a:r>
            <a:endParaRPr/>
          </a:p>
          <a:p>
            <a:pPr indent="-342900" lvl="0" marL="34290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3) вулканогенный базальтоидный</a:t>
            </a:r>
            <a:r>
              <a:rPr b="0" i="0" lang="en-US" sz="1600" u="none">
                <a:solidFill>
                  <a:schemeClr val="dk1"/>
                </a:solidFill>
                <a:latin typeface="Arial"/>
                <a:ea typeface="Arial"/>
                <a:cs typeface="Arial"/>
                <a:sym typeface="Arial"/>
              </a:rPr>
              <a:t>. </a:t>
            </a:r>
            <a:endParaRPr/>
          </a:p>
        </p:txBody>
      </p:sp>
      <p:sp>
        <p:nvSpPr>
          <p:cNvPr id="311" name="Google Shape;311;p50"/>
          <p:cNvSpPr txBox="1"/>
          <p:nvPr/>
        </p:nvSpPr>
        <p:spPr>
          <a:xfrm>
            <a:off x="1600200" y="207962"/>
            <a:ext cx="59245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Генетические типы гидротермальных месторождений</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15" name="Shape 315"/>
        <p:cNvGrpSpPr/>
        <p:nvPr/>
      </p:nvGrpSpPr>
      <p:grpSpPr>
        <a:xfrm>
          <a:off x="0" y="0"/>
          <a:ext cx="0" cy="0"/>
          <a:chOff x="0" y="0"/>
          <a:chExt cx="0" cy="0"/>
        </a:xfrm>
      </p:grpSpPr>
      <p:sp>
        <p:nvSpPr>
          <p:cNvPr id="316" name="Google Shape;316;p51"/>
          <p:cNvSpPr txBox="1"/>
          <p:nvPr/>
        </p:nvSpPr>
        <p:spPr>
          <a:xfrm>
            <a:off x="684212" y="1184275"/>
            <a:ext cx="7789862" cy="351472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НЕ НАДО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С.С. Смирнов предложил пульсационную гипотезу зональности. Он в отличие от эммонсовской считает, что гидротермальный процесс носит прерывистый стадийный характер, существенно осложняющий общую эволюцию рудоносной флюидной системы. В настоящее время стало очевидным, что нет одного или даже нескольких определяющих факторов. На зональность рудоотложения влияют многочисленные факторы и она различна для разных классов и групп месторождений, формировавшихся в отличающихся тектономагматических обстановках. По В.И. Смирнову следует прежде всего различать зональность первого рода, обусловленную стадийностью процесса и второго рода, связанную с фациальной последовательностью выпадения из раствора минералов. При исследовании зональности необходимо учитывать масштабный (региональная, локальная) и объемно-векторный (вертикальная, горизонтальная, в плоскости жил и др.) принципы.</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20" name="Shape 320"/>
        <p:cNvGrpSpPr/>
        <p:nvPr/>
      </p:nvGrpSpPr>
      <p:grpSpPr>
        <a:xfrm>
          <a:off x="0" y="0"/>
          <a:ext cx="0" cy="0"/>
          <a:chOff x="0" y="0"/>
          <a:chExt cx="0" cy="0"/>
        </a:xfrm>
      </p:grpSpPr>
      <p:sp>
        <p:nvSpPr>
          <p:cNvPr id="321" name="Google Shape;321;p52"/>
          <p:cNvSpPr txBox="1"/>
          <p:nvPr/>
        </p:nvSpPr>
        <p:spPr>
          <a:xfrm>
            <a:off x="468312" y="620712"/>
            <a:ext cx="8208962" cy="55308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1" lang="en-US" sz="1600" u="sng">
                <a:solidFill>
                  <a:schemeClr val="dk1"/>
                </a:solidFill>
                <a:latin typeface="Arial"/>
                <a:ea typeface="Arial"/>
                <a:cs typeface="Arial"/>
                <a:sym typeface="Arial"/>
              </a:rPr>
              <a:t>Плутоногенно-гидротермальные месторождения</a:t>
            </a:r>
            <a:r>
              <a:rPr b="0" i="1" lang="en-US" sz="1600" u="none">
                <a:solidFill>
                  <a:schemeClr val="dk1"/>
                </a:solidFill>
                <a:latin typeface="Arial"/>
                <a:ea typeface="Arial"/>
                <a:cs typeface="Arial"/>
                <a:sym typeface="Arial"/>
              </a:rPr>
              <a:t> </a:t>
            </a:r>
            <a:r>
              <a:rPr b="0" i="0" lang="en-US" sz="1600" u="none">
                <a:solidFill>
                  <a:schemeClr val="dk1"/>
                </a:solidFill>
                <a:latin typeface="Arial"/>
                <a:ea typeface="Arial"/>
                <a:cs typeface="Arial"/>
                <a:sym typeface="Arial"/>
              </a:rPr>
              <a:t>пространственно и генетически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связаны с интрузиями кислых, умеренно кислых и умеренно щелочных изверженных  горных пород.</a:t>
            </a:r>
            <a:r>
              <a:rPr b="0" i="0" lang="en-US" sz="18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1" lang="en-US" sz="1600" u="sng">
                <a:solidFill>
                  <a:schemeClr val="dk1"/>
                </a:solidFill>
                <a:latin typeface="Arial"/>
                <a:ea typeface="Arial"/>
                <a:cs typeface="Arial"/>
                <a:sym typeface="Arial"/>
              </a:rPr>
              <a:t>Вулканогенно-гидротермальные месторождения</a:t>
            </a:r>
            <a:r>
              <a:rPr b="0" i="0" lang="en-US" sz="1600" u="none">
                <a:solidFill>
                  <a:schemeClr val="dk1"/>
                </a:solidFill>
                <a:latin typeface="Arial"/>
                <a:ea typeface="Arial"/>
                <a:cs typeface="Arial"/>
                <a:sym typeface="Arial"/>
              </a:rPr>
              <a:t> связаны преимущественно с наземным андезит-дацитовым вулканизмом в складчатых областях, а также трапповым магматизмом активизированных платформ. Наиболее характерны месторождения, приуроченные к жерлам вулканов и их периферии.</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1" lang="en-US" sz="1600" u="sng">
                <a:solidFill>
                  <a:schemeClr val="dk1"/>
                </a:solidFill>
                <a:latin typeface="Arial"/>
                <a:ea typeface="Arial"/>
                <a:cs typeface="Arial"/>
                <a:sym typeface="Arial"/>
              </a:rPr>
              <a:t>Амагматогенные гидротермальные месторождения</a:t>
            </a:r>
            <a:r>
              <a:rPr b="0" i="0" lang="en-US" sz="1600" u="none">
                <a:solidFill>
                  <a:schemeClr val="dk1"/>
                </a:solidFill>
                <a:latin typeface="Arial"/>
                <a:ea typeface="Arial"/>
                <a:cs typeface="Arial"/>
                <a:sym typeface="Arial"/>
              </a:rPr>
              <a:t> располагаются в осадочных толщах, где отсутствуют массивы изверженных пород, которые могли бы служить источником гидротермальных минерализованных растворов. </a:t>
            </a:r>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Генезис таких месторождений всегда проблематичен</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Некоторые геологи рассматривают эти месторождения как первично-осадочные сингенетические, претерпевшие некоторые изменения на последующих стадиях. Существует также представление и об их связи с залегающими на глубине и не вскрытыми эрозией массивами изверженных горных пород. Таким образом, источником растворов таких месторождений могут быть удаленные магматические очаги, с которыми потеряна связь, а также собственные флюиды осадочно-породных бассейнов, мобилизирующиеся из осадочных толщ при катагенезе, метаморфизме.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25" name="Shape 325"/>
        <p:cNvGrpSpPr/>
        <p:nvPr/>
      </p:nvGrpSpPr>
      <p:grpSpPr>
        <a:xfrm>
          <a:off x="0" y="0"/>
          <a:ext cx="0" cy="0"/>
          <a:chOff x="0" y="0"/>
          <a:chExt cx="0" cy="0"/>
        </a:xfrm>
      </p:grpSpPr>
      <p:sp>
        <p:nvSpPr>
          <p:cNvPr id="326" name="Google Shape;326;p53"/>
          <p:cNvSpPr txBox="1"/>
          <p:nvPr/>
        </p:nvSpPr>
        <p:spPr>
          <a:xfrm>
            <a:off x="827087" y="908050"/>
            <a:ext cx="7489825" cy="180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Источники информации о геохимии гидротермальных процессов:</a:t>
            </a:r>
            <a:endParaRPr/>
          </a:p>
          <a:p>
            <a:pPr indent="0" lvl="0" marL="0" marR="0" rtl="0" algn="l">
              <a:lnSpc>
                <a:spcPct val="100000"/>
              </a:lnSpc>
              <a:spcBef>
                <a:spcPts val="0"/>
              </a:spcBef>
              <a:spcAft>
                <a:spcPts val="0"/>
              </a:spcAft>
              <a:buClr>
                <a:schemeClr val="dk1"/>
              </a:buClr>
              <a:buSzPts val="1600"/>
              <a:buFont typeface="Arial"/>
              <a:buNone/>
            </a:pPr>
            <a:r>
              <a:t/>
            </a:r>
            <a:endParaRPr b="1" i="0" sz="1600" u="none">
              <a:solidFill>
                <a:srgbClr val="0000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А. современные гидротермы</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Б. растворы в газово-жидких включениях в минералах</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моделирование воздействия H2O на горные породы при переменном составе и Р-Т-параметрах</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Г. экспериментальное и теоретическое термодинамическое моделирование</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30" name="Shape 330"/>
        <p:cNvGrpSpPr/>
        <p:nvPr/>
      </p:nvGrpSpPr>
      <p:grpSpPr>
        <a:xfrm>
          <a:off x="0" y="0"/>
          <a:ext cx="0" cy="0"/>
          <a:chOff x="0" y="0"/>
          <a:chExt cx="0" cy="0"/>
        </a:xfrm>
      </p:grpSpPr>
      <p:sp>
        <p:nvSpPr>
          <p:cNvPr id="331" name="Google Shape;331;p54"/>
          <p:cNvSpPr txBox="1"/>
          <p:nvPr/>
        </p:nvSpPr>
        <p:spPr>
          <a:xfrm>
            <a:off x="879475" y="280987"/>
            <a:ext cx="644366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Современные теории гидротермального рудообразования</a:t>
            </a:r>
            <a:endParaRPr/>
          </a:p>
        </p:txBody>
      </p:sp>
      <p:sp>
        <p:nvSpPr>
          <p:cNvPr id="332" name="Google Shape;332;p54"/>
          <p:cNvSpPr txBox="1"/>
          <p:nvPr/>
        </p:nvSpPr>
        <p:spPr>
          <a:xfrm>
            <a:off x="323850" y="981075"/>
            <a:ext cx="8424862" cy="229235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Под </a:t>
            </a:r>
            <a:r>
              <a:rPr b="1" i="0" lang="en-US" sz="1600" u="none">
                <a:solidFill>
                  <a:srgbClr val="0000FF"/>
                </a:solidFill>
                <a:latin typeface="Arial"/>
                <a:ea typeface="Arial"/>
                <a:cs typeface="Arial"/>
                <a:sym typeface="Arial"/>
              </a:rPr>
              <a:t>гидротермальным раствором</a:t>
            </a:r>
            <a:r>
              <a:rPr b="0" i="0" lang="en-US" sz="1600" u="none">
                <a:solidFill>
                  <a:schemeClr val="dk1"/>
                </a:solidFill>
                <a:latin typeface="Arial"/>
                <a:ea typeface="Arial"/>
                <a:cs typeface="Arial"/>
                <a:sym typeface="Arial"/>
              </a:rPr>
              <a:t> понимается нагретая в диапазоне 100-600°C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многокомпонентная газово-жидкая легкоподвижная субстанция, по химическому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составу состоящая преимущественно из H</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O. </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Область существования H</a:t>
            </a:r>
            <a:r>
              <a:rPr b="1" baseline="-25000" i="0" lang="en-US" sz="1600" u="none">
                <a:solidFill>
                  <a:srgbClr val="0000FF"/>
                </a:solidFill>
                <a:latin typeface="Arial"/>
                <a:ea typeface="Arial"/>
                <a:cs typeface="Arial"/>
                <a:sym typeface="Arial"/>
              </a:rPr>
              <a:t>2</a:t>
            </a:r>
            <a:r>
              <a:rPr b="1" i="0" lang="en-US" sz="1600" u="none">
                <a:solidFill>
                  <a:srgbClr val="0000FF"/>
                </a:solidFill>
                <a:latin typeface="Arial"/>
                <a:ea typeface="Arial"/>
                <a:cs typeface="Arial"/>
                <a:sym typeface="Arial"/>
              </a:rPr>
              <a:t>O в жидком</a:t>
            </a:r>
            <a:r>
              <a:rPr b="0" i="0" lang="en-US" sz="1600" u="none">
                <a:solidFill>
                  <a:schemeClr val="dk1"/>
                </a:solidFill>
                <a:latin typeface="Arial"/>
                <a:ea typeface="Arial"/>
                <a:cs typeface="Arial"/>
                <a:sym typeface="Arial"/>
              </a:rPr>
              <a:t>, а не газовом состоянии определяется</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Температурой</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Давлением</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Концентрацией солей (NaCl, KCl, NaHCO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 H</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BO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i="0" sz="1600" u="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36" name="Shape 336"/>
        <p:cNvGrpSpPr/>
        <p:nvPr/>
      </p:nvGrpSpPr>
      <p:grpSpPr>
        <a:xfrm>
          <a:off x="0" y="0"/>
          <a:ext cx="0" cy="0"/>
          <a:chOff x="0" y="0"/>
          <a:chExt cx="0" cy="0"/>
        </a:xfrm>
      </p:grpSpPr>
      <p:sp>
        <p:nvSpPr>
          <p:cNvPr id="337" name="Google Shape;337;p55"/>
          <p:cNvSpPr txBox="1"/>
          <p:nvPr/>
        </p:nvSpPr>
        <p:spPr>
          <a:xfrm>
            <a:off x="735012" y="496887"/>
            <a:ext cx="3248025"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Физико-химические условия </a:t>
            </a:r>
            <a:endParaRPr/>
          </a:p>
        </p:txBody>
      </p:sp>
      <p:sp>
        <p:nvSpPr>
          <p:cNvPr id="338" name="Google Shape;338;p55"/>
          <p:cNvSpPr txBox="1"/>
          <p:nvPr/>
        </p:nvSpPr>
        <p:spPr>
          <a:xfrm>
            <a:off x="611187" y="1117600"/>
            <a:ext cx="7920037" cy="4064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Движения рудоносных растворов, находящихся в форме </a:t>
            </a:r>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взвесей, коллоидов и молекулярных соединений</a:t>
            </a:r>
            <a:r>
              <a:rPr b="0" i="0" lang="en-US" sz="1600" u="none">
                <a:solidFill>
                  <a:schemeClr val="dk1"/>
                </a:solidFill>
                <a:latin typeface="Arial"/>
                <a:ea typeface="Arial"/>
                <a:cs typeface="Arial"/>
                <a:sym typeface="Arial"/>
              </a:rPr>
              <a:t>, контролируется </a:t>
            </a:r>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пористостью, проницаемостью, температурой и давлением</a:t>
            </a:r>
            <a:r>
              <a:rPr b="0" i="0" lang="en-US" sz="1600" u="none">
                <a:solidFill>
                  <a:schemeClr val="dk1"/>
                </a:solidFill>
                <a:latin typeface="Arial"/>
                <a:ea typeface="Arial"/>
                <a:cs typeface="Arial"/>
                <a:sym typeface="Arial"/>
              </a:rPr>
              <a:t> среды рудообразования.</a:t>
            </a:r>
            <a:r>
              <a:rPr b="0" i="0" lang="en-US" sz="18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Пористостью</a:t>
            </a:r>
            <a:r>
              <a:rPr b="0" i="0" lang="en-US" sz="1600" u="none">
                <a:solidFill>
                  <a:schemeClr val="dk1"/>
                </a:solidFill>
                <a:latin typeface="Arial"/>
                <a:ea typeface="Arial"/>
                <a:cs typeface="Arial"/>
                <a:sym typeface="Arial"/>
              </a:rPr>
              <a:t> называют совокупность пространств между твердой фазой сухой породы. </a:t>
            </a:r>
            <a:r>
              <a:rPr b="0" i="1" lang="en-US" sz="1600" u="none">
                <a:solidFill>
                  <a:schemeClr val="dk1"/>
                </a:solidFill>
                <a:latin typeface="Arial"/>
                <a:ea typeface="Arial"/>
                <a:cs typeface="Arial"/>
                <a:sym typeface="Arial"/>
              </a:rPr>
              <a:t>Различают общую (абсолютную), эффективную и дифференцированную ее разновидности.</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Общая представляет собой всю пустотность породы – открытые и закрытые поры.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Эффективная часть порового пространства, в котором при заданных условиях происходит циркуляция жидкостей и газов.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Дифференцированная пористость характеризует количество (объем) пор различных размеров. Даже в сообщающихся порах размером меньше 10</a:t>
            </a:r>
            <a:r>
              <a:rPr b="0" baseline="30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см при обычных поверхностных условиях движение жидкостей не происходит.</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42" name="Shape 342"/>
        <p:cNvGrpSpPr/>
        <p:nvPr/>
      </p:nvGrpSpPr>
      <p:grpSpPr>
        <a:xfrm>
          <a:off x="0" y="0"/>
          <a:ext cx="0" cy="0"/>
          <a:chOff x="0" y="0"/>
          <a:chExt cx="0" cy="0"/>
        </a:xfrm>
      </p:grpSpPr>
      <p:sp>
        <p:nvSpPr>
          <p:cNvPr id="343" name="Google Shape;343;p56"/>
          <p:cNvSpPr txBox="1"/>
          <p:nvPr/>
        </p:nvSpPr>
        <p:spPr>
          <a:xfrm>
            <a:off x="250825" y="836612"/>
            <a:ext cx="8156575" cy="449262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Проницаемость </a:t>
            </a:r>
            <a:r>
              <a:rPr b="0" i="0" lang="en-US" sz="1600" u="none">
                <a:solidFill>
                  <a:schemeClr val="dk1"/>
                </a:solidFill>
                <a:latin typeface="Arial"/>
                <a:ea typeface="Arial"/>
                <a:cs typeface="Arial"/>
                <a:sym typeface="Arial"/>
              </a:rPr>
              <a:t>– свойство пород пропускать жидкости, газы и их смеси благодаря перепаду давления. </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Она оценивается при помощи специального коэффициента (измеряется в см</a:t>
            </a:r>
            <a:r>
              <a:rPr b="0" baseline="30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м</a:t>
            </a:r>
            <a:r>
              <a:rPr b="0" baseline="30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Практической единицей является дарси (Д) или миллидарси (мД). Дарси представляет такую проницаемость, при которой через</a:t>
            </a:r>
            <a:r>
              <a:rPr b="0" i="0" lang="en-US" sz="1600" u="none">
                <a:solidFill>
                  <a:schemeClr val="hlink"/>
                </a:solidFill>
                <a:latin typeface="Arial"/>
                <a:ea typeface="Arial"/>
                <a:cs typeface="Arial"/>
                <a:sym typeface="Arial"/>
              </a:rPr>
              <a:t> </a:t>
            </a:r>
            <a:endParaRPr/>
          </a:p>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поперечное единичное сечение (1 см</a:t>
            </a:r>
            <a:r>
              <a:rPr b="0" baseline="30000" i="0" lang="en-US" sz="1600" u="none">
                <a:solidFill>
                  <a:schemeClr val="hlink"/>
                </a:solidFill>
                <a:latin typeface="Arial"/>
                <a:ea typeface="Arial"/>
                <a:cs typeface="Arial"/>
                <a:sym typeface="Arial"/>
              </a:rPr>
              <a:t>2</a:t>
            </a:r>
            <a:r>
              <a:rPr b="0" i="0" lang="en-US" sz="1600" u="none">
                <a:solidFill>
                  <a:schemeClr val="hlink"/>
                </a:solidFill>
                <a:latin typeface="Arial"/>
                <a:ea typeface="Arial"/>
                <a:cs typeface="Arial"/>
                <a:sym typeface="Arial"/>
              </a:rPr>
              <a:t> ) </a:t>
            </a:r>
            <a:endParaRPr/>
          </a:p>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при перепаде давления 1 Па/1 см за 1 с </a:t>
            </a:r>
            <a:endParaRPr/>
          </a:p>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протекает 1 см</a:t>
            </a:r>
            <a:r>
              <a:rPr b="0" baseline="30000" i="0" lang="en-US" sz="1600" u="none">
                <a:solidFill>
                  <a:schemeClr val="hlink"/>
                </a:solidFill>
                <a:latin typeface="Arial"/>
                <a:ea typeface="Arial"/>
                <a:cs typeface="Arial"/>
                <a:sym typeface="Arial"/>
              </a:rPr>
              <a:t>3</a:t>
            </a:r>
            <a:r>
              <a:rPr b="0" i="0" lang="en-US" sz="1600" u="none">
                <a:solidFill>
                  <a:schemeClr val="hlink"/>
                </a:solidFill>
                <a:latin typeface="Arial"/>
                <a:ea typeface="Arial"/>
                <a:cs typeface="Arial"/>
                <a:sym typeface="Arial"/>
              </a:rPr>
              <a:t> жидкости </a:t>
            </a:r>
            <a:r>
              <a:rPr b="0" i="0" lang="en-US" sz="1600" u="none">
                <a:solidFill>
                  <a:schemeClr val="dk1"/>
                </a:solidFill>
                <a:latin typeface="Arial"/>
                <a:ea typeface="Arial"/>
                <a:cs typeface="Arial"/>
                <a:sym typeface="Arial"/>
              </a:rPr>
              <a:t>с вязкостью 1 сантипуаз. </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hlink"/>
              </a:solidFill>
              <a:latin typeface="Arial"/>
              <a:ea typeface="Arial"/>
              <a:cs typeface="Arial"/>
              <a:sym typeface="Arial"/>
            </a:endParaRPr>
          </a:p>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Проницаемость зависит от пористости.</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 высокопроницаемым относятся породы, имеющие больше 1Д, а к непроницаемым меньше 0,1 мД. </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hlink"/>
              </a:solidFill>
              <a:latin typeface="Arial"/>
              <a:ea typeface="Arial"/>
              <a:cs typeface="Arial"/>
              <a:sym typeface="Arial"/>
            </a:endParaRPr>
          </a:p>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Пористость и проницаемость пород при гидротермальном метасоматозе и нагревании увеличиваются</a:t>
            </a:r>
            <a:r>
              <a:rPr b="0" i="0" lang="en-US" sz="1600" u="none">
                <a:solidFill>
                  <a:schemeClr val="dk1"/>
                </a:solidFill>
                <a:latin typeface="Arial"/>
                <a:ea typeface="Arial"/>
                <a:cs typeface="Arial"/>
                <a:sym typeface="Arial"/>
              </a:rPr>
              <a: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47" name="Shape 347"/>
        <p:cNvGrpSpPr/>
        <p:nvPr/>
      </p:nvGrpSpPr>
      <p:grpSpPr>
        <a:xfrm>
          <a:off x="0" y="0"/>
          <a:ext cx="0" cy="0"/>
          <a:chOff x="0" y="0"/>
          <a:chExt cx="0" cy="0"/>
        </a:xfrm>
      </p:grpSpPr>
      <p:sp>
        <p:nvSpPr>
          <p:cNvPr id="348" name="Google Shape;348;p57"/>
          <p:cNvSpPr txBox="1"/>
          <p:nvPr/>
        </p:nvSpPr>
        <p:spPr>
          <a:xfrm>
            <a:off x="323850" y="433387"/>
            <a:ext cx="8208962" cy="5256212"/>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Температуры</a:t>
            </a:r>
            <a:r>
              <a:rPr b="0" i="0" lang="en-US" sz="1600" u="none">
                <a:solidFill>
                  <a:schemeClr val="dk1"/>
                </a:solidFill>
                <a:latin typeface="Arial"/>
                <a:ea typeface="Arial"/>
                <a:cs typeface="Arial"/>
                <a:sym typeface="Arial"/>
              </a:rPr>
              <a:t> гидротермального процесса изменяются в интервале 700–25°С. К наиболее продуктивным относится диапазон 400–100°С. На образование среднего месторождения необходимо 810 КДж тепловой энергии. Это в несколько тысяч раз превышает количество энергии, поступающей в отрезок времени рудообразования как средний тепловой поток. </a:t>
            </a:r>
            <a:r>
              <a:rPr b="0" i="0" lang="en-US" sz="1600" u="none">
                <a:solidFill>
                  <a:schemeClr val="hlink"/>
                </a:solidFill>
                <a:latin typeface="Arial"/>
                <a:ea typeface="Arial"/>
                <a:cs typeface="Arial"/>
                <a:sym typeface="Arial"/>
              </a:rPr>
              <a:t>Нужны аномальные тепловые поля</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Температуры определяют, исследуя: 1) флюидные включения в минералах, 2) элементы-примеси, 3) изотопные определения и 4) диаграммы равновесий минеральных ассоциаций.</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Завершение раскристаллизации магмы на глубине происходит при температурах 1000-800°С. Начальная температура гранитного пегматитового расплава оценивается в 800-700°С. Непосредственное измерение газовых струй современных вулканов показывает, что хотя в отдельных редких случаях она достигает 1020°С, обычно же лежит ниже 700°С. </a:t>
            </a:r>
            <a:endParaRPr/>
          </a:p>
          <a:p>
            <a:pPr indent="0" lvl="0" marL="0" marR="0" rtl="0" algn="just">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Определения температур кристаллизации гидротермальных минералов по газо-жидким включениям показывают значения от 560-540°С до 50-25°С. </a:t>
            </a:r>
            <a:endParaRPr/>
          </a:p>
          <a:p>
            <a:pPr indent="0" lvl="0" marL="0" marR="0" rtl="0" algn="just">
              <a:lnSpc>
                <a:spcPct val="100000"/>
              </a:lnSpc>
              <a:spcBef>
                <a:spcPts val="0"/>
              </a:spcBef>
              <a:spcAft>
                <a:spcPts val="0"/>
              </a:spcAft>
              <a:buClr>
                <a:schemeClr val="hlink"/>
              </a:buClr>
              <a:buSzPts val="1600"/>
              <a:buFont typeface="Arial"/>
              <a:buNone/>
            </a:pPr>
            <a:r>
              <a:rPr b="0" i="1" lang="en-US" sz="1600" u="none">
                <a:solidFill>
                  <a:schemeClr val="hlink"/>
                </a:solidFill>
                <a:latin typeface="Arial"/>
                <a:ea typeface="Arial"/>
                <a:cs typeface="Arial"/>
                <a:sym typeface="Arial"/>
              </a:rPr>
              <a:t>Наиболее характерны температуры гидротермального процесса в интервале 400-100°С</a:t>
            </a:r>
            <a:r>
              <a:rPr b="0" i="1" lang="en-US" sz="18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t/>
            </a:r>
            <a:endParaRPr b="0" i="1"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i="0" sz="1600" u="non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52" name="Shape 352"/>
        <p:cNvGrpSpPr/>
        <p:nvPr/>
      </p:nvGrpSpPr>
      <p:grpSpPr>
        <a:xfrm>
          <a:off x="0" y="0"/>
          <a:ext cx="0" cy="0"/>
          <a:chOff x="0" y="0"/>
          <a:chExt cx="0" cy="0"/>
        </a:xfrm>
      </p:grpSpPr>
      <p:sp>
        <p:nvSpPr>
          <p:cNvPr id="353" name="Google Shape;353;p58"/>
          <p:cNvSpPr txBox="1"/>
          <p:nvPr/>
        </p:nvSpPr>
        <p:spPr>
          <a:xfrm>
            <a:off x="755650" y="620712"/>
            <a:ext cx="8208962" cy="27813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FF"/>
              </a:buClr>
              <a:buSzPts val="1600"/>
              <a:buFont typeface="Arial"/>
              <a:buNone/>
            </a:pPr>
            <a:r>
              <a:rPr b="0" i="0" lang="en-US" sz="1600" u="none">
                <a:solidFill>
                  <a:srgbClr val="0000FF"/>
                </a:solidFill>
                <a:latin typeface="Arial"/>
                <a:ea typeface="Arial"/>
                <a:cs typeface="Arial"/>
                <a:sym typeface="Arial"/>
              </a:rPr>
              <a:t>Добавление солей</a:t>
            </a:r>
            <a:r>
              <a:rPr b="0" i="0" lang="en-US" sz="1600" u="none">
                <a:solidFill>
                  <a:schemeClr val="dk1"/>
                </a:solidFill>
                <a:latin typeface="Arial"/>
                <a:ea typeface="Arial"/>
                <a:cs typeface="Arial"/>
                <a:sym typeface="Arial"/>
              </a:rPr>
              <a:t> (главным образом NaCl) резко увеличивает температуру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критической точки. При 20% NaCl и Р=1 кбар критическая точка составляет</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600°С.</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Из фазовой Р-Т диаграммы равновесия воды и гранитного расплава следует,</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что область существования газовой фазы (пневматолитовые растворы)</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очень ограничена и лежит в области низких давлений и высоких температур</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(близьповерхностный вулканический аппарат). </a:t>
            </a:r>
            <a:endParaRPr/>
          </a:p>
          <a:p>
            <a:pPr indent="0" lvl="0" marL="0" marR="0" rtl="0" algn="l">
              <a:lnSpc>
                <a:spcPct val="100000"/>
              </a:lnSpc>
              <a:spcBef>
                <a:spcPts val="0"/>
              </a:spcBef>
              <a:spcAft>
                <a:spcPts val="0"/>
              </a:spcAft>
              <a:buClr>
                <a:srgbClr val="0000FF"/>
              </a:buClr>
              <a:buSzPts val="1600"/>
              <a:buFont typeface="Arial"/>
              <a:buNone/>
            </a:pPr>
            <a:r>
              <a:rPr b="0" i="0" lang="en-US" sz="1600" u="none">
                <a:solidFill>
                  <a:srgbClr val="0000FF"/>
                </a:solidFill>
                <a:latin typeface="Arial"/>
                <a:ea typeface="Arial"/>
                <a:cs typeface="Arial"/>
                <a:sym typeface="Arial"/>
              </a:rPr>
              <a:t>В глубинных условиях господствуют гидротермальные растворы </a:t>
            </a:r>
            <a:endParaRPr/>
          </a:p>
          <a:p>
            <a:pPr indent="0" lvl="0" marL="0" marR="0" rtl="0" algn="l">
              <a:lnSpc>
                <a:spcPct val="100000"/>
              </a:lnSpc>
              <a:spcBef>
                <a:spcPts val="0"/>
              </a:spcBef>
              <a:spcAft>
                <a:spcPts val="0"/>
              </a:spcAft>
              <a:buClr>
                <a:srgbClr val="0000FF"/>
              </a:buClr>
              <a:buSzPts val="1600"/>
              <a:buFont typeface="Arial"/>
              <a:buNone/>
            </a:pPr>
            <a:r>
              <a:rPr b="0" i="0" lang="en-US" sz="1600" u="none">
                <a:solidFill>
                  <a:srgbClr val="0000FF"/>
                </a:solidFill>
                <a:latin typeface="Arial"/>
                <a:ea typeface="Arial"/>
                <a:cs typeface="Arial"/>
                <a:sym typeface="Arial"/>
              </a:rPr>
              <a:t>без газовых фаз</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i="0" sz="1600" u="non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57" name="Shape 357"/>
        <p:cNvGrpSpPr/>
        <p:nvPr/>
      </p:nvGrpSpPr>
      <p:grpSpPr>
        <a:xfrm>
          <a:off x="0" y="0"/>
          <a:ext cx="0" cy="0"/>
          <a:chOff x="0" y="0"/>
          <a:chExt cx="0" cy="0"/>
        </a:xfrm>
      </p:grpSpPr>
      <p:sp>
        <p:nvSpPr>
          <p:cNvPr id="358" name="Google Shape;358;p59"/>
          <p:cNvSpPr txBox="1"/>
          <p:nvPr/>
        </p:nvSpPr>
        <p:spPr>
          <a:xfrm>
            <a:off x="539750" y="838200"/>
            <a:ext cx="8064500" cy="50355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Давление в</a:t>
            </a:r>
            <a:r>
              <a:rPr b="0" i="0" lang="en-US" sz="1600" u="none">
                <a:solidFill>
                  <a:schemeClr val="dk1"/>
                </a:solidFill>
                <a:latin typeface="Arial"/>
                <a:ea typeface="Arial"/>
                <a:cs typeface="Arial"/>
                <a:sym typeface="Arial"/>
              </a:rPr>
              <a:t> некоторой степени соответствует глубине формирования. </a:t>
            </a:r>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Давление </a:t>
            </a:r>
            <a:r>
              <a:rPr b="0" i="0" lang="en-US" sz="1600" u="none">
                <a:solidFill>
                  <a:schemeClr val="dk1"/>
                </a:solidFill>
                <a:latin typeface="Arial"/>
                <a:ea typeface="Arial"/>
                <a:cs typeface="Arial"/>
                <a:sym typeface="Arial"/>
              </a:rPr>
              <a:t>оценивают двумя способами – </a:t>
            </a:r>
            <a:r>
              <a:rPr b="0" i="0" lang="en-US" sz="1600" u="none">
                <a:solidFill>
                  <a:schemeClr val="hlink"/>
                </a:solidFill>
                <a:latin typeface="Arial"/>
                <a:ea typeface="Arial"/>
                <a:cs typeface="Arial"/>
                <a:sym typeface="Arial"/>
              </a:rPr>
              <a:t>гидростатическим</a:t>
            </a:r>
            <a:r>
              <a:rPr b="0" i="0" lang="en-US" sz="1600" u="none">
                <a:solidFill>
                  <a:schemeClr val="dk1"/>
                </a:solidFill>
                <a:latin typeface="Arial"/>
                <a:ea typeface="Arial"/>
                <a:cs typeface="Arial"/>
                <a:sym typeface="Arial"/>
              </a:rPr>
              <a:t> по столбу воды от предполагаемого уровня рудообразования до поверхности океана и </a:t>
            </a:r>
            <a:r>
              <a:rPr b="0" i="0" lang="en-US" sz="1600" u="none">
                <a:solidFill>
                  <a:schemeClr val="hlink"/>
                </a:solidFill>
                <a:latin typeface="Arial"/>
                <a:ea typeface="Arial"/>
                <a:cs typeface="Arial"/>
                <a:sym typeface="Arial"/>
              </a:rPr>
              <a:t>литостатическим</a:t>
            </a:r>
            <a:r>
              <a:rPr b="0" i="0" lang="en-US" sz="1600" u="none">
                <a:solidFill>
                  <a:schemeClr val="dk1"/>
                </a:solidFill>
                <a:latin typeface="Arial"/>
                <a:ea typeface="Arial"/>
                <a:cs typeface="Arial"/>
                <a:sym typeface="Arial"/>
              </a:rPr>
              <a:t> по весу горных пород в этом же интервале глубин.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Месторождения формируются при литостатическом давлении от десятков до 500 МПа, а наиболее продуктивные стадии – 150–200 МПа.</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Все существующие в настоящее время попытки измерить давление на основании различных экспериментов позволяют лишь выявить широкий диапазон. </a:t>
            </a:r>
            <a:r>
              <a:rPr b="0" i="0" lang="en-US" sz="1600" u="none">
                <a:solidFill>
                  <a:schemeClr val="hlink"/>
                </a:solidFill>
                <a:latin typeface="Arial"/>
                <a:ea typeface="Arial"/>
                <a:cs typeface="Arial"/>
                <a:sym typeface="Arial"/>
              </a:rPr>
              <a:t>Гидротермальное рудообразование может начинаться при высоких давлениях – от первых десятков до 400-500 МПа, но наиболее продуктивной рудообразующей стадии обычно соответствует давление 150-200 МПа.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hlink"/>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Так, согласно И.Кушнареву, все эндогенные месторождения Кураминских гор (включая гидротермальные) образовались в пределах глубин 500-4500 м . Это соответствует гидростатическому давлению 5-45 МПа и литостатическому давлению 13-115 МПа. Фактически оно может быть и больше и меньше. Меньше при образовании открытых полостей при тектонических деформациях, а больше в связи с превращением воды в пар, который сжатый в порах может повышать давление, таких причин может быть множество.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62" name="Shape 362"/>
        <p:cNvGrpSpPr/>
        <p:nvPr/>
      </p:nvGrpSpPr>
      <p:grpSpPr>
        <a:xfrm>
          <a:off x="0" y="0"/>
          <a:ext cx="0" cy="0"/>
          <a:chOff x="0" y="0"/>
          <a:chExt cx="0" cy="0"/>
        </a:xfrm>
      </p:grpSpPr>
      <p:sp>
        <p:nvSpPr>
          <p:cNvPr id="363" name="Google Shape;363;p60"/>
          <p:cNvSpPr txBox="1"/>
          <p:nvPr/>
        </p:nvSpPr>
        <p:spPr>
          <a:xfrm>
            <a:off x="827087" y="13414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64" name="Google Shape;364;p60"/>
          <p:cNvSpPr txBox="1"/>
          <p:nvPr/>
        </p:nvSpPr>
        <p:spPr>
          <a:xfrm>
            <a:off x="1042987" y="333375"/>
            <a:ext cx="7077075"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Состав гидротерм по данным анализа газово-жидких включений</a:t>
            </a:r>
            <a:endParaRPr/>
          </a:p>
        </p:txBody>
      </p:sp>
      <p:sp>
        <p:nvSpPr>
          <p:cNvPr id="365" name="Google Shape;365;p60"/>
          <p:cNvSpPr txBox="1"/>
          <p:nvPr/>
        </p:nvSpPr>
        <p:spPr>
          <a:xfrm>
            <a:off x="684212" y="1220787"/>
            <a:ext cx="8135937" cy="45529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Концентрация солей в растворах колеблется от 0,n до 60 % (рассолы)</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Концентрация металлов – от 0,0n до 0,n г/л.</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Выделяются 3 группы составов растворов от содержаниям солей:</a:t>
            </a:r>
            <a:endParaRPr/>
          </a:p>
          <a:p>
            <a:pPr indent="-342900" lvl="0" marL="342900" marR="0" rtl="0" algn="l">
              <a:lnSpc>
                <a:spcPct val="100000"/>
              </a:lnSpc>
              <a:spcBef>
                <a:spcPts val="0"/>
              </a:spcBef>
              <a:spcAft>
                <a:spcPts val="0"/>
              </a:spcAft>
              <a:buClr>
                <a:schemeClr val="dk1"/>
              </a:buClr>
              <a:buSzPts val="1600"/>
              <a:buFont typeface="Arial"/>
              <a:buAutoNum type="arabicPeriod"/>
            </a:pPr>
            <a:r>
              <a:rPr b="0" i="0" lang="en-US" sz="1600" u="none">
                <a:solidFill>
                  <a:schemeClr val="dk1"/>
                </a:solidFill>
                <a:latin typeface="Arial"/>
                <a:ea typeface="Arial"/>
                <a:cs typeface="Arial"/>
                <a:sym typeface="Arial"/>
              </a:rPr>
              <a:t>Высококонцентрированные </a:t>
            </a:r>
            <a:r>
              <a:rPr b="1" i="0" lang="en-US" sz="1600" u="none">
                <a:solidFill>
                  <a:srgbClr val="0000FF"/>
                </a:solidFill>
                <a:latin typeface="Arial"/>
                <a:ea typeface="Arial"/>
                <a:cs typeface="Arial"/>
                <a:sym typeface="Arial"/>
              </a:rPr>
              <a:t>Cl – Cu, Pb, Zn, Fe (W, Sn, Mo)</a:t>
            </a:r>
            <a:endParaRPr/>
          </a:p>
          <a:p>
            <a:pPr indent="-342900" lvl="0" marL="342900" marR="0" rtl="0" algn="l">
              <a:lnSpc>
                <a:spcPct val="100000"/>
              </a:lnSpc>
              <a:spcBef>
                <a:spcPts val="0"/>
              </a:spcBef>
              <a:spcAft>
                <a:spcPts val="0"/>
              </a:spcAft>
              <a:buClr>
                <a:schemeClr val="dk1"/>
              </a:buClr>
              <a:buSzPts val="1600"/>
              <a:buFont typeface="Arial"/>
              <a:buAutoNum type="arabicPeriod"/>
            </a:pPr>
            <a:r>
              <a:rPr b="0" i="0" lang="en-US" sz="1600" u="none">
                <a:solidFill>
                  <a:schemeClr val="dk1"/>
                </a:solidFill>
                <a:latin typeface="Arial"/>
                <a:ea typeface="Arial"/>
                <a:cs typeface="Arial"/>
                <a:sym typeface="Arial"/>
              </a:rPr>
              <a:t>Среднеконцентрированные </a:t>
            </a:r>
            <a:r>
              <a:rPr b="1" i="0" lang="en-US" sz="1600" u="none">
                <a:solidFill>
                  <a:srgbClr val="0000FF"/>
                </a:solidFill>
                <a:latin typeface="Arial"/>
                <a:ea typeface="Arial"/>
                <a:cs typeface="Arial"/>
                <a:sym typeface="Arial"/>
              </a:rPr>
              <a:t>CO</a:t>
            </a:r>
            <a:r>
              <a:rPr b="1" baseline="-25000" i="0" lang="en-US" sz="1600" u="none">
                <a:solidFill>
                  <a:srgbClr val="0000FF"/>
                </a:solidFill>
                <a:latin typeface="Arial"/>
                <a:ea typeface="Arial"/>
                <a:cs typeface="Arial"/>
                <a:sym typeface="Arial"/>
              </a:rPr>
              <a:t>2</a:t>
            </a:r>
            <a:r>
              <a:rPr b="1" i="0" lang="en-US" sz="1600" u="none">
                <a:solidFill>
                  <a:srgbClr val="0000FF"/>
                </a:solidFill>
                <a:latin typeface="Arial"/>
                <a:ea typeface="Arial"/>
                <a:cs typeface="Arial"/>
                <a:sym typeface="Arial"/>
              </a:rPr>
              <a:t> – Be, W, Au</a:t>
            </a:r>
            <a:endParaRPr/>
          </a:p>
          <a:p>
            <a:pPr indent="-342900" lvl="0" marL="342900" marR="0" rtl="0" algn="l">
              <a:lnSpc>
                <a:spcPct val="100000"/>
              </a:lnSpc>
              <a:spcBef>
                <a:spcPts val="0"/>
              </a:spcBef>
              <a:spcAft>
                <a:spcPts val="0"/>
              </a:spcAft>
              <a:buClr>
                <a:schemeClr val="dk1"/>
              </a:buClr>
              <a:buSzPts val="1600"/>
              <a:buFont typeface="Arial"/>
              <a:buAutoNum type="arabicPeriod"/>
            </a:pPr>
            <a:r>
              <a:rPr b="0" i="0" lang="en-US" sz="1600" u="none">
                <a:solidFill>
                  <a:schemeClr val="dk1"/>
                </a:solidFill>
                <a:latin typeface="Arial"/>
                <a:ea typeface="Arial"/>
                <a:cs typeface="Arial"/>
                <a:sym typeface="Arial"/>
              </a:rPr>
              <a:t>Низкоконцентрированные </a:t>
            </a:r>
            <a:r>
              <a:rPr b="1" i="0" lang="en-US" sz="1600" u="none">
                <a:solidFill>
                  <a:srgbClr val="0000FF"/>
                </a:solidFill>
                <a:latin typeface="Arial"/>
                <a:ea typeface="Arial"/>
                <a:cs typeface="Arial"/>
                <a:sym typeface="Arial"/>
              </a:rPr>
              <a:t>F – Sn, W, Be, Ta, Mo, Au</a:t>
            </a:r>
            <a:endParaRPr/>
          </a:p>
          <a:p>
            <a:pPr indent="-342900" lvl="0" marL="342900" marR="0" rtl="0" algn="l">
              <a:lnSpc>
                <a:spcPct val="100000"/>
              </a:lnSpc>
              <a:spcBef>
                <a:spcPts val="0"/>
              </a:spcBef>
              <a:spcAft>
                <a:spcPts val="0"/>
              </a:spcAft>
              <a:buClr>
                <a:schemeClr val="dk1"/>
              </a:buClr>
              <a:buSzPts val="1600"/>
              <a:buFont typeface="Arial"/>
              <a:buNone/>
            </a:pPr>
            <a:r>
              <a:t/>
            </a:r>
            <a:endParaRPr b="1" i="0" sz="1600" u="none">
              <a:solidFill>
                <a:srgbClr val="0000FF"/>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 понижением температуры гомогенизации включений концентрация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Cl</a:t>
            </a:r>
            <a:r>
              <a:rPr b="0" baseline="30000" i="0" lang="en-US" sz="1600" u="none">
                <a:solidFill>
                  <a:schemeClr val="dk1"/>
                </a:solidFill>
                <a:latin typeface="Arial"/>
                <a:ea typeface="Arial"/>
                <a:cs typeface="Arial"/>
                <a:sym typeface="Arial"/>
              </a:rPr>
              <a:t>-</a:t>
            </a:r>
            <a:r>
              <a:rPr b="0" i="0" lang="en-US" sz="1600" u="none">
                <a:solidFill>
                  <a:schemeClr val="dk1"/>
                </a:solidFill>
                <a:latin typeface="Arial"/>
                <a:ea typeface="Arial"/>
                <a:cs typeface="Arial"/>
                <a:sym typeface="Arial"/>
              </a:rPr>
              <a:t> уменьшается, а (SO</a:t>
            </a:r>
            <a:r>
              <a:rPr b="0" baseline="-25000" i="0" lang="en-US" sz="1600" u="none">
                <a:solidFill>
                  <a:schemeClr val="dk1"/>
                </a:solidFill>
                <a:latin typeface="Arial"/>
                <a:ea typeface="Arial"/>
                <a:cs typeface="Arial"/>
                <a:sym typeface="Arial"/>
              </a:rPr>
              <a:t>4</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и (HCO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a:t>
            </a:r>
            <a:r>
              <a:rPr b="0" i="0" lang="en-US" sz="1600" u="none">
                <a:solidFill>
                  <a:schemeClr val="dk1"/>
                </a:solidFill>
                <a:latin typeface="Arial"/>
                <a:ea typeface="Arial"/>
                <a:cs typeface="Arial"/>
                <a:sym typeface="Arial"/>
              </a:rPr>
              <a:t> увеличивается.</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 понижением давления уменьшается (HCO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a:t>
            </a:r>
            <a:r>
              <a:rPr b="0" i="0" lang="en-US" sz="1600" u="none">
                <a:solidFill>
                  <a:schemeClr val="dk1"/>
                </a:solidFill>
                <a:latin typeface="Arial"/>
                <a:ea typeface="Arial"/>
                <a:cs typeface="Arial"/>
                <a:sym typeface="Arial"/>
              </a:rPr>
              <a:t>.</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Вариации кислотности-щёлочности растворов:</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рН варьирует от 3 до 10 (слабокислая-щелочная среда).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Это существенно для метасоматоза (различные типы) и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для растворимости рудных компонентов</a:t>
            </a:r>
            <a:r>
              <a:rPr b="0" i="0" lang="en-US" sz="18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69" name="Shape 369"/>
        <p:cNvGrpSpPr/>
        <p:nvPr/>
      </p:nvGrpSpPr>
      <p:grpSpPr>
        <a:xfrm>
          <a:off x="0" y="0"/>
          <a:ext cx="0" cy="0"/>
          <a:chOff x="0" y="0"/>
          <a:chExt cx="0" cy="0"/>
        </a:xfrm>
      </p:grpSpPr>
      <p:sp>
        <p:nvSpPr>
          <p:cNvPr id="370" name="Google Shape;370;p61"/>
          <p:cNvSpPr txBox="1"/>
          <p:nvPr/>
        </p:nvSpPr>
        <p:spPr>
          <a:xfrm>
            <a:off x="827087" y="13414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1" name="Google Shape;371;p61"/>
          <p:cNvSpPr txBox="1"/>
          <p:nvPr/>
        </p:nvSpPr>
        <p:spPr>
          <a:xfrm>
            <a:off x="1042987" y="333375"/>
            <a:ext cx="7077075"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Состав гидротерм по данным анализа газово-жидких включений</a:t>
            </a:r>
            <a:endParaRPr/>
          </a:p>
        </p:txBody>
      </p:sp>
      <p:pic>
        <p:nvPicPr>
          <p:cNvPr id="372" name="Google Shape;372;p61"/>
          <p:cNvPicPr preferRelativeResize="0"/>
          <p:nvPr/>
        </p:nvPicPr>
        <p:blipFill rotWithShape="1">
          <a:blip r:embed="rId3">
            <a:alphaModFix/>
          </a:blip>
          <a:srcRect b="0" l="0" r="0" t="0"/>
          <a:stretch/>
        </p:blipFill>
        <p:spPr>
          <a:xfrm>
            <a:off x="3924300" y="981075"/>
            <a:ext cx="4660900" cy="4972050"/>
          </a:xfrm>
          <a:prstGeom prst="rect">
            <a:avLst/>
          </a:prstGeom>
          <a:noFill/>
          <a:ln>
            <a:noFill/>
          </a:ln>
        </p:spPr>
      </p:pic>
      <p:sp>
        <p:nvSpPr>
          <p:cNvPr id="373" name="Google Shape;373;p61"/>
          <p:cNvSpPr txBox="1"/>
          <p:nvPr/>
        </p:nvSpPr>
        <p:spPr>
          <a:xfrm>
            <a:off x="519112" y="952500"/>
            <a:ext cx="3509962" cy="571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Основные компоненты</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хлориды щелочей (Na, K),</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кремнекислота</a:t>
            </a:r>
            <a:endParaRPr/>
          </a:p>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В меньшей степени</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F, (BO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 Ca, Mg.</a:t>
            </a:r>
            <a:endParaRPr/>
          </a:p>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Газы:</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N, H</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CH</a:t>
            </a:r>
            <a:r>
              <a:rPr b="0" baseline="-25000" i="0" lang="en-US" sz="1600" u="none">
                <a:solidFill>
                  <a:schemeClr val="dk1"/>
                </a:solidFill>
                <a:latin typeface="Arial"/>
                <a:ea typeface="Arial"/>
                <a:cs typeface="Arial"/>
                <a:sym typeface="Arial"/>
              </a:rPr>
              <a:t>4</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солевом составе доминирует</a:t>
            </a:r>
            <a:endParaRPr/>
          </a:p>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NaCl</a:t>
            </a:r>
            <a:r>
              <a:rPr b="0" i="0" lang="en-US" sz="1600" u="none">
                <a:solidFill>
                  <a:schemeClr val="dk1"/>
                </a:solidFill>
                <a:latin typeface="Arial"/>
                <a:ea typeface="Arial"/>
                <a:cs typeface="Arial"/>
                <a:sym typeface="Arial"/>
              </a:rPr>
              <a:t> (</a:t>
            </a:r>
            <a:r>
              <a:rPr b="1" i="0" lang="en-US" sz="1600" u="none">
                <a:solidFill>
                  <a:srgbClr val="0000FF"/>
                </a:solidFill>
                <a:latin typeface="Arial"/>
                <a:ea typeface="Arial"/>
                <a:cs typeface="Arial"/>
                <a:sym typeface="Arial"/>
              </a:rPr>
              <a:t>фоновый электролит</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Содержание NaCl колеблется от</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5 до 40 об%,</a:t>
            </a:r>
            <a:endParaRPr/>
          </a:p>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СО</a:t>
            </a:r>
            <a:r>
              <a:rPr b="1" baseline="-25000" i="0" lang="en-US" sz="1600" u="none">
                <a:solidFill>
                  <a:srgbClr val="0000FF"/>
                </a:solidFill>
                <a:latin typeface="Arial"/>
                <a:ea typeface="Arial"/>
                <a:cs typeface="Arial"/>
                <a:sym typeface="Arial"/>
              </a:rPr>
              <a:t>2</a:t>
            </a:r>
            <a:r>
              <a:rPr b="0" i="0" lang="en-US" sz="1600" u="none">
                <a:solidFill>
                  <a:schemeClr val="dk1"/>
                </a:solidFill>
                <a:latin typeface="Arial"/>
                <a:ea typeface="Arial"/>
                <a:cs typeface="Arial"/>
                <a:sym typeface="Arial"/>
              </a:rPr>
              <a:t> – 200-300г/л. СО</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 много в</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минералах метаморфических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пород.</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Содержание </a:t>
            </a:r>
            <a:r>
              <a:rPr b="1" i="0" lang="en-US" sz="1600" u="none">
                <a:solidFill>
                  <a:srgbClr val="0000FF"/>
                </a:solidFill>
                <a:latin typeface="Arial"/>
                <a:ea typeface="Arial"/>
                <a:cs typeface="Arial"/>
                <a:sym typeface="Arial"/>
              </a:rPr>
              <a:t>F </a:t>
            </a:r>
            <a:r>
              <a:rPr b="0" i="0" lang="en-US" sz="1600" u="none">
                <a:solidFill>
                  <a:schemeClr val="dk1"/>
                </a:solidFill>
                <a:latin typeface="Arial"/>
                <a:ea typeface="Arial"/>
                <a:cs typeface="Arial"/>
                <a:sym typeface="Arial"/>
              </a:rPr>
              <a:t>на порядок ниже Cl,</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 уменьшение тем-ры F/Cl падает.</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Содержание </a:t>
            </a:r>
            <a:r>
              <a:rPr b="1" i="0" lang="en-US" sz="1600" u="none">
                <a:solidFill>
                  <a:srgbClr val="0000FF"/>
                </a:solidFill>
                <a:latin typeface="Arial"/>
                <a:ea typeface="Arial"/>
                <a:cs typeface="Arial"/>
                <a:sym typeface="Arial"/>
              </a:rPr>
              <a:t>S</a:t>
            </a:r>
            <a:r>
              <a:rPr b="0" i="0" lang="en-US" sz="1600" u="none">
                <a:solidFill>
                  <a:schemeClr val="dk1"/>
                </a:solidFill>
                <a:latin typeface="Arial"/>
                <a:ea typeface="Arial"/>
                <a:cs typeface="Arial"/>
                <a:sym typeface="Arial"/>
              </a:rPr>
              <a:t> порядка 2-10 г/л</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(низкое даже в сульфидных</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месторождениях)</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77" name="Shape 377"/>
        <p:cNvGrpSpPr/>
        <p:nvPr/>
      </p:nvGrpSpPr>
      <p:grpSpPr>
        <a:xfrm>
          <a:off x="0" y="0"/>
          <a:ext cx="0" cy="0"/>
          <a:chOff x="0" y="0"/>
          <a:chExt cx="0" cy="0"/>
        </a:xfrm>
      </p:grpSpPr>
      <p:sp>
        <p:nvSpPr>
          <p:cNvPr id="378" name="Google Shape;378;p62"/>
          <p:cNvSpPr txBox="1"/>
          <p:nvPr>
            <p:ph idx="1" type="body"/>
          </p:nvPr>
        </p:nvSpPr>
        <p:spPr>
          <a:xfrm>
            <a:off x="0" y="0"/>
            <a:ext cx="9144000" cy="765175"/>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Calibri"/>
                <a:ea typeface="Calibri"/>
                <a:cs typeface="Calibri"/>
                <a:sym typeface="Calibri"/>
              </a:rPr>
              <a:t>Состав гидротермальных растворов</a:t>
            </a:r>
            <a:endParaRPr/>
          </a:p>
        </p:txBody>
      </p:sp>
      <p:pic>
        <p:nvPicPr>
          <p:cNvPr id="379" name="Google Shape;379;p62"/>
          <p:cNvPicPr preferRelativeResize="0"/>
          <p:nvPr/>
        </p:nvPicPr>
        <p:blipFill rotWithShape="1">
          <a:blip r:embed="rId3">
            <a:alphaModFix/>
          </a:blip>
          <a:srcRect b="0" l="0" r="0" t="0"/>
          <a:stretch/>
        </p:blipFill>
        <p:spPr>
          <a:xfrm>
            <a:off x="0" y="1196975"/>
            <a:ext cx="9144000" cy="366871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83" name="Shape 383"/>
        <p:cNvGrpSpPr/>
        <p:nvPr/>
      </p:nvGrpSpPr>
      <p:grpSpPr>
        <a:xfrm>
          <a:off x="0" y="0"/>
          <a:ext cx="0" cy="0"/>
          <a:chOff x="0" y="0"/>
          <a:chExt cx="0" cy="0"/>
        </a:xfrm>
      </p:grpSpPr>
      <p:sp>
        <p:nvSpPr>
          <p:cNvPr id="384" name="Google Shape;384;p63"/>
          <p:cNvSpPr txBox="1"/>
          <p:nvPr/>
        </p:nvSpPr>
        <p:spPr>
          <a:xfrm>
            <a:off x="735012" y="496887"/>
            <a:ext cx="728503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Источники воды и вещества в гидротермальном рудообразовании</a:t>
            </a:r>
            <a:endParaRPr/>
          </a:p>
        </p:txBody>
      </p:sp>
      <p:sp>
        <p:nvSpPr>
          <p:cNvPr id="385" name="Google Shape;385;p63"/>
          <p:cNvSpPr txBox="1"/>
          <p:nvPr/>
        </p:nvSpPr>
        <p:spPr>
          <a:xfrm>
            <a:off x="468312" y="1196975"/>
            <a:ext cx="8351837" cy="35147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Вода в гидротермы поступает из пяти источников: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магматического,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атмосферного,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порового,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морского и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метаморфического.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Выявление природы вод осуществляется </a:t>
            </a:r>
            <a:r>
              <a:rPr b="0" i="0" lang="en-US" sz="1600" u="none">
                <a:solidFill>
                  <a:schemeClr val="hlink"/>
                </a:solidFill>
                <a:latin typeface="Arial"/>
                <a:ea typeface="Arial"/>
                <a:cs typeface="Arial"/>
                <a:sym typeface="Arial"/>
              </a:rPr>
              <a:t>по отношению изотопов кислорода</a:t>
            </a:r>
            <a:r>
              <a:rPr b="0" i="0" lang="en-US" sz="1600" u="none">
                <a:solidFill>
                  <a:schemeClr val="dk1"/>
                </a:solidFill>
                <a:latin typeface="Arial"/>
                <a:ea typeface="Arial"/>
                <a:cs typeface="Arial"/>
                <a:sym typeface="Arial"/>
              </a:rPr>
              <a:t> и </a:t>
            </a:r>
            <a:r>
              <a:rPr b="0" i="0" lang="en-US" sz="1600" u="none">
                <a:solidFill>
                  <a:schemeClr val="hlink"/>
                </a:solidFill>
                <a:latin typeface="Arial"/>
                <a:ea typeface="Arial"/>
                <a:cs typeface="Arial"/>
                <a:sym typeface="Arial"/>
              </a:rPr>
              <a:t>водорода</a:t>
            </a:r>
            <a:r>
              <a:rPr b="0" i="0" lang="en-US" sz="1600" u="none">
                <a:solidFill>
                  <a:schemeClr val="dk1"/>
                </a:solidFill>
                <a:latin typeface="Arial"/>
                <a:ea typeface="Arial"/>
                <a:cs typeface="Arial"/>
                <a:sym typeface="Arial"/>
              </a:rPr>
              <a:t> во включениях и по их химическому соста­ву. </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Важным информативным показателем для этих целей может служить Кс = Н2O/(СO2 + СО). Для магматических мантийных он составляет 0,1–5,0; атмосферных значительно больше 100; поровых – первые десятки; морских – 400 и выше; метаморфогенных – 15–50.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89" name="Shape 389"/>
        <p:cNvGrpSpPr/>
        <p:nvPr/>
      </p:nvGrpSpPr>
      <p:grpSpPr>
        <a:xfrm>
          <a:off x="0" y="0"/>
          <a:ext cx="0" cy="0"/>
          <a:chOff x="0" y="0"/>
          <a:chExt cx="0" cy="0"/>
        </a:xfrm>
      </p:grpSpPr>
      <p:sp>
        <p:nvSpPr>
          <p:cNvPr id="390" name="Google Shape;390;p64"/>
          <p:cNvSpPr txBox="1"/>
          <p:nvPr/>
        </p:nvSpPr>
        <p:spPr>
          <a:xfrm>
            <a:off x="827087" y="13414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91" name="Google Shape;391;p64"/>
          <p:cNvSpPr txBox="1"/>
          <p:nvPr/>
        </p:nvSpPr>
        <p:spPr>
          <a:xfrm>
            <a:off x="2484437" y="188912"/>
            <a:ext cx="442118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Источники гидротермальных растворов</a:t>
            </a:r>
            <a:endParaRPr/>
          </a:p>
        </p:txBody>
      </p:sp>
      <p:sp>
        <p:nvSpPr>
          <p:cNvPr id="392" name="Google Shape;392;p64"/>
          <p:cNvSpPr txBox="1"/>
          <p:nvPr/>
        </p:nvSpPr>
        <p:spPr>
          <a:xfrm>
            <a:off x="358775" y="1125537"/>
            <a:ext cx="8323262" cy="5226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Много различных точек зрения (перечислим 5).</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1. </a:t>
            </a:r>
            <a:r>
              <a:rPr b="1" i="0" lang="en-US" sz="1600" u="none">
                <a:solidFill>
                  <a:srgbClr val="0000FF"/>
                </a:solidFill>
                <a:latin typeface="Arial"/>
                <a:ea typeface="Arial"/>
                <a:cs typeface="Arial"/>
                <a:sym typeface="Arial"/>
              </a:rPr>
              <a:t>Интрателлурические потоки</a:t>
            </a:r>
            <a:r>
              <a:rPr b="0" i="0" lang="en-US" sz="1600" u="none">
                <a:solidFill>
                  <a:schemeClr val="dk1"/>
                </a:solidFill>
                <a:latin typeface="Arial"/>
                <a:ea typeface="Arial"/>
                <a:cs typeface="Arial"/>
                <a:sym typeface="Arial"/>
              </a:rPr>
              <a:t> сквозьмагматических растворов – из мантии и даже</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жидкого ядра. По мере продвижения вверх восстановительные газ (H, CH</a:t>
            </a:r>
            <a:r>
              <a:rPr b="0" baseline="-25000" i="0" lang="en-US" sz="1600" u="none">
                <a:solidFill>
                  <a:schemeClr val="dk1"/>
                </a:solidFill>
                <a:latin typeface="Arial"/>
                <a:ea typeface="Arial"/>
                <a:cs typeface="Arial"/>
                <a:sym typeface="Arial"/>
              </a:rPr>
              <a:t>4</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Окисляются до Н</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О и являются в конечном итоге источником гидросферы.</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2. </a:t>
            </a:r>
            <a:r>
              <a:rPr b="1" i="0" lang="en-US" sz="1600" u="none">
                <a:solidFill>
                  <a:srgbClr val="0000FF"/>
                </a:solidFill>
                <a:latin typeface="Arial"/>
                <a:ea typeface="Arial"/>
                <a:cs typeface="Arial"/>
                <a:sym typeface="Arial"/>
              </a:rPr>
              <a:t>Отделение гидротермальных растворов происходит в магматических </a:t>
            </a:r>
            <a:endParaRPr/>
          </a:p>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камерах</a:t>
            </a:r>
            <a:r>
              <a:rPr b="0" i="0" lang="en-US" sz="1600" u="none">
                <a:solidFill>
                  <a:schemeClr val="dk1"/>
                </a:solidFill>
                <a:latin typeface="Arial"/>
                <a:ea typeface="Arial"/>
                <a:cs typeface="Arial"/>
                <a:sym typeface="Arial"/>
              </a:rPr>
              <a:t> на заключительных стадиях кристаллизации её в верхних горизонтах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земной коры в результате ограниченной растворимости H2O в остаточном расплаве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и отсутствии воды главных породообразующих минералах.</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На больших глубинах &gt; 5 км (из-за высокого давления) это отделение Н2О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менее вероятно и там, по-видимому, гидротермальные рудогенные системы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отсутствуют.</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3. Альтернатива 2. Гидротермы – это вадозные воды метеорного происхождения,</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просочившиеся с поверхности в глубокие горизонты Земли и нагретые за счёт</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глубинного тепла.</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А.М. Овчинников (1975г.): гидротермальные растворы возникают за счёт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артезианских вод.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Среди них выделяются 2 типа – </a:t>
            </a:r>
            <a:r>
              <a:rPr b="1" i="0" lang="en-US" sz="1600" u="none">
                <a:solidFill>
                  <a:srgbClr val="0000FF"/>
                </a:solidFill>
                <a:latin typeface="Arial"/>
                <a:ea typeface="Arial"/>
                <a:cs typeface="Arial"/>
                <a:sym typeface="Arial"/>
              </a:rPr>
              <a:t>геотермальные (нагрев за счёт геотермического </a:t>
            </a:r>
            <a:endParaRPr/>
          </a:p>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градиента) и гидротермальные (нагрев за счёт магмы).</a:t>
            </a:r>
            <a:r>
              <a:rPr b="0" i="0" lang="en-US" sz="1600" u="none">
                <a:solidFill>
                  <a:schemeClr val="dk1"/>
                </a:solidFill>
                <a:latin typeface="Arial"/>
                <a:ea typeface="Arial"/>
                <a:cs typeface="Arial"/>
                <a:sym typeface="Arial"/>
              </a:rPr>
              <a:t> Температура обоих</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порядка 300-400°С. Очень сильно минерализованы.</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96" name="Shape 396"/>
        <p:cNvGrpSpPr/>
        <p:nvPr/>
      </p:nvGrpSpPr>
      <p:grpSpPr>
        <a:xfrm>
          <a:off x="0" y="0"/>
          <a:ext cx="0" cy="0"/>
          <a:chOff x="0" y="0"/>
          <a:chExt cx="0" cy="0"/>
        </a:xfrm>
      </p:grpSpPr>
      <p:sp>
        <p:nvSpPr>
          <p:cNvPr id="397" name="Google Shape;397;p65"/>
          <p:cNvSpPr txBox="1"/>
          <p:nvPr/>
        </p:nvSpPr>
        <p:spPr>
          <a:xfrm>
            <a:off x="827087" y="13414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98" name="Google Shape;398;p65"/>
          <p:cNvSpPr txBox="1"/>
          <p:nvPr/>
        </p:nvSpPr>
        <p:spPr>
          <a:xfrm>
            <a:off x="2484437" y="188912"/>
            <a:ext cx="442118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Источники гидротермальных растворов</a:t>
            </a:r>
            <a:endParaRPr/>
          </a:p>
        </p:txBody>
      </p:sp>
      <p:sp>
        <p:nvSpPr>
          <p:cNvPr id="399" name="Google Shape;399;p65"/>
          <p:cNvSpPr txBox="1"/>
          <p:nvPr/>
        </p:nvSpPr>
        <p:spPr>
          <a:xfrm>
            <a:off x="611187" y="1125537"/>
            <a:ext cx="184150" cy="336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00" name="Google Shape;400;p65"/>
          <p:cNvSpPr txBox="1"/>
          <p:nvPr/>
        </p:nvSpPr>
        <p:spPr>
          <a:xfrm>
            <a:off x="468312" y="931862"/>
            <a:ext cx="8351837" cy="2292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4. Источники гидротермальных растворов – горные породы, содержащие Н</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О</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межзерновом пространстве – </a:t>
            </a:r>
            <a:r>
              <a:rPr b="1" i="0" lang="en-US" sz="1600" u="none">
                <a:solidFill>
                  <a:srgbClr val="0000FF"/>
                </a:solidFill>
                <a:latin typeface="Arial"/>
                <a:ea typeface="Arial"/>
                <a:cs typeface="Arial"/>
                <a:sym typeface="Arial"/>
              </a:rPr>
              <a:t>это интерстициальная капиллярная  вода</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 возникновении тектонических трещин нарушается равновесие между межпоровыми растворами и вмещающими породами идёт их заполнение с образованием метасоматически конкреционных жил.</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Запасы капиллярных вод сопоставимы с объёмами гидросферы – более 1 млрд. км</a:t>
            </a:r>
            <a:r>
              <a:rPr b="0" baseline="30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5. Источник воды – выделение Н</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О из водных силикатов при метаморфизме.</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04" name="Shape 404"/>
        <p:cNvGrpSpPr/>
        <p:nvPr/>
      </p:nvGrpSpPr>
      <p:grpSpPr>
        <a:xfrm>
          <a:off x="0" y="0"/>
          <a:ext cx="0" cy="0"/>
          <a:chOff x="0" y="0"/>
          <a:chExt cx="0" cy="0"/>
        </a:xfrm>
      </p:grpSpPr>
      <p:sp>
        <p:nvSpPr>
          <p:cNvPr id="405" name="Google Shape;405;p66"/>
          <p:cNvSpPr txBox="1"/>
          <p:nvPr/>
        </p:nvSpPr>
        <p:spPr>
          <a:xfrm>
            <a:off x="827087" y="13414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06" name="Google Shape;406;p66"/>
          <p:cNvSpPr txBox="1"/>
          <p:nvPr/>
        </p:nvSpPr>
        <p:spPr>
          <a:xfrm>
            <a:off x="1187450" y="333375"/>
            <a:ext cx="7089775"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Источники минерального вещества гидротермальных растворов</a:t>
            </a:r>
            <a:endParaRPr/>
          </a:p>
        </p:txBody>
      </p:sp>
      <p:sp>
        <p:nvSpPr>
          <p:cNvPr id="407" name="Google Shape;407;p66"/>
          <p:cNvSpPr txBox="1"/>
          <p:nvPr/>
        </p:nvSpPr>
        <p:spPr>
          <a:xfrm>
            <a:off x="663575" y="952500"/>
            <a:ext cx="8086725" cy="58959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Сосуществуют и борются две концепции (на протяжении более ста лет):</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FF"/>
              </a:buClr>
              <a:buSzPts val="1600"/>
              <a:buFont typeface="Arial"/>
              <a:buAutoNum type="arabicPeriod"/>
            </a:pPr>
            <a:r>
              <a:rPr b="1" i="0" lang="en-US" sz="1600" u="none">
                <a:solidFill>
                  <a:srgbClr val="0000FF"/>
                </a:solidFill>
                <a:latin typeface="Arial"/>
                <a:ea typeface="Arial"/>
                <a:cs typeface="Arial"/>
                <a:sym typeface="Arial"/>
              </a:rPr>
              <a:t>Субмагматическая (=конкреционная </a:t>
            </a:r>
            <a:r>
              <a:rPr b="0" i="0" lang="en-US" sz="1600" u="none">
                <a:solidFill>
                  <a:schemeClr val="dk1"/>
                </a:solidFill>
                <a:latin typeface="Arial"/>
                <a:ea typeface="Arial"/>
                <a:cs typeface="Arial"/>
                <a:sym typeface="Arial"/>
              </a:rPr>
              <a:t>по В.И.Вернадскому).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Привнос ювенильного вещества из глубинных источников (вплоть до мантийных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расплавов).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Субмагматическая концепция отвечает условиям высоких температур, глубинным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условиям образования, должна быть связь с интрузивным процессом. Из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магматической системы с гидротермами выносятся рудогенные элементы.</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2</a:t>
            </a:r>
            <a:r>
              <a:rPr b="0" i="0" lang="en-US" sz="1600" u="none">
                <a:solidFill>
                  <a:schemeClr val="dk1"/>
                </a:solidFill>
                <a:latin typeface="Arial"/>
                <a:ea typeface="Arial"/>
                <a:cs typeface="Arial"/>
                <a:sym typeface="Arial"/>
              </a:rPr>
              <a:t>. </a:t>
            </a:r>
            <a:r>
              <a:rPr b="1" i="0" lang="en-US" sz="1600" u="none">
                <a:solidFill>
                  <a:srgbClr val="0000FF"/>
                </a:solidFill>
                <a:latin typeface="Arial"/>
                <a:ea typeface="Arial"/>
                <a:cs typeface="Arial"/>
                <a:sym typeface="Arial"/>
              </a:rPr>
              <a:t>Инфильтрационно-метасоматическая.</a:t>
            </a:r>
            <a:r>
              <a:rPr b="0" i="0" lang="en-US" sz="1600" u="none">
                <a:solidFill>
                  <a:schemeClr val="dk1"/>
                </a:solidFill>
                <a:latin typeface="Arial"/>
                <a:ea typeface="Arial"/>
                <a:cs typeface="Arial"/>
                <a:sym typeface="Arial"/>
              </a:rPr>
              <a:t>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Перераспределение рудного вещества пород Земной коры под действием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гидротермальных растворов различного генезиса.</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Инфильтрационно-метасоматическая концепция играет особую роль в </a:t>
            </a:r>
            <a:endParaRPr/>
          </a:p>
          <a:p>
            <a:pPr indent="-342900" lvl="0" marL="342900" marR="0" rtl="0" algn="l">
              <a:lnSpc>
                <a:spcPct val="100000"/>
              </a:lnSpc>
              <a:spcBef>
                <a:spcPts val="0"/>
              </a:spcBef>
              <a:spcAft>
                <a:spcPts val="0"/>
              </a:spcAft>
              <a:buClr>
                <a:srgbClr val="FF3300"/>
              </a:buClr>
              <a:buSzPts val="1600"/>
              <a:buFont typeface="Arial"/>
              <a:buNone/>
            </a:pPr>
            <a:r>
              <a:rPr b="1" i="0" lang="en-US" sz="1600" u="none">
                <a:solidFill>
                  <a:srgbClr val="FF3300"/>
                </a:solidFill>
                <a:latin typeface="Arial"/>
                <a:ea typeface="Arial"/>
                <a:cs typeface="Arial"/>
                <a:sym typeface="Arial"/>
              </a:rPr>
              <a:t>телетермальных </a:t>
            </a:r>
            <a:r>
              <a:rPr b="0" i="0" lang="en-US" sz="1600" u="none">
                <a:solidFill>
                  <a:schemeClr val="dk1"/>
                </a:solidFill>
                <a:latin typeface="Arial"/>
                <a:ea typeface="Arial"/>
                <a:cs typeface="Arial"/>
                <a:sym typeface="Arial"/>
              </a:rPr>
              <a:t>низкотемпературных типах месторождений, где не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прослеживается явная связь с интрузиями.</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Здесь max проявляется роль вмещающих пород, где гидротермальные растворы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циркулируют в трещиноватых зонах.</a:t>
            </a:r>
            <a:endParaRPr/>
          </a:p>
          <a:p>
            <a:pPr indent="-342900" lvl="0" marL="342900" marR="0" rtl="0" algn="l">
              <a:lnSpc>
                <a:spcPct val="100000"/>
              </a:lnSpc>
              <a:spcBef>
                <a:spcPts val="0"/>
              </a:spcBef>
              <a:spcAft>
                <a:spcPts val="0"/>
              </a:spcAft>
              <a:buClr>
                <a:schemeClr val="dk1"/>
              </a:buClr>
              <a:buSzPts val="1600"/>
              <a:buFont typeface="Arial"/>
              <a:buNone/>
            </a:pPr>
            <a:r>
              <a:t/>
            </a:r>
            <a:endParaRPr b="1"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Обе теории справедливы для месторождений различных генетических типов или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 сочетании  разных источников в одном генетическом типе.</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400"/>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11" name="Shape 411"/>
        <p:cNvGrpSpPr/>
        <p:nvPr/>
      </p:nvGrpSpPr>
      <p:grpSpPr>
        <a:xfrm>
          <a:off x="0" y="0"/>
          <a:ext cx="0" cy="0"/>
          <a:chOff x="0" y="0"/>
          <a:chExt cx="0" cy="0"/>
        </a:xfrm>
      </p:grpSpPr>
      <p:sp>
        <p:nvSpPr>
          <p:cNvPr id="412" name="Google Shape;412;p67"/>
          <p:cNvSpPr txBox="1"/>
          <p:nvPr/>
        </p:nvSpPr>
        <p:spPr>
          <a:xfrm>
            <a:off x="827087" y="13414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13" name="Google Shape;413;p67"/>
          <p:cNvSpPr txBox="1"/>
          <p:nvPr/>
        </p:nvSpPr>
        <p:spPr>
          <a:xfrm>
            <a:off x="1187450" y="333375"/>
            <a:ext cx="7089775"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Источники минерального вещества гидротермальных растворов</a:t>
            </a:r>
            <a:endParaRPr/>
          </a:p>
        </p:txBody>
      </p:sp>
      <p:sp>
        <p:nvSpPr>
          <p:cNvPr id="414" name="Google Shape;414;p67"/>
          <p:cNvSpPr txBox="1"/>
          <p:nvPr/>
        </p:nvSpPr>
        <p:spPr>
          <a:xfrm>
            <a:off x="539750" y="981075"/>
            <a:ext cx="8218487" cy="49815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горных породах, особенно интрузивных рудогенные элементы находятся в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состоянии изоморфного (или атомного) рассеяния обычно в безводных или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маловодных силикатах.</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 гидротермальных изменениях пород:</a:t>
            </a:r>
            <a:endParaRPr/>
          </a:p>
          <a:p>
            <a:pPr indent="-342900" lvl="0" marL="34290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грейзенизации, серитицизации, каолинизации, аргилитизации, эпидотизации,</a:t>
            </a:r>
            <a:endParaRPr/>
          </a:p>
          <a:p>
            <a:pPr indent="-342900" lvl="0" marL="34290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хлоритизации, серпентинизации, отальковании</a:t>
            </a:r>
            <a:r>
              <a:rPr b="0" i="0" lang="en-US" sz="1600" u="none">
                <a:solidFill>
                  <a:schemeClr val="dk1"/>
                </a:solidFill>
                <a:latin typeface="Arial"/>
                <a:ea typeface="Arial"/>
                <a:cs typeface="Arial"/>
                <a:sym typeface="Arial"/>
              </a:rPr>
              <a:t> и т.д.</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высвобождается (экстрагируется) огромная масса рудных компонентов.</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 геохимическом картировании из-за этих процессов выделяются отрицательные</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геохимические аномалии, внутри которых локализуются рудные месторождения.</a:t>
            </a:r>
            <a:endParaRPr/>
          </a:p>
          <a:p>
            <a:pPr indent="-342900" lvl="0" marL="34290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Для экстракции рудного вещества необходимы интрузии – часто как источник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тепловой энергии и растворов.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То есть иногда </a:t>
            </a:r>
            <a:r>
              <a:rPr b="1" i="0" lang="en-US" sz="1600" u="none">
                <a:solidFill>
                  <a:srgbClr val="0000FF"/>
                </a:solidFill>
                <a:latin typeface="Arial"/>
                <a:ea typeface="Arial"/>
                <a:cs typeface="Arial"/>
                <a:sym typeface="Arial"/>
              </a:rPr>
              <a:t>есть геохимически специализированная интрузия, но нет </a:t>
            </a:r>
            <a:endParaRPr/>
          </a:p>
          <a:p>
            <a:pPr indent="-342900" lvl="0" marL="34290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месторождения.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Пример: В Сев. Забайкалье много кислых интрузий с Mo, W. Pb, но нет рудных </a:t>
            </a:r>
            <a:endParaRPr/>
          </a:p>
          <a:p>
            <a:pPr indent="-342900" lvl="0" marL="34290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месторождений. Только тогда, когда эти породы подвергаются</a:t>
            </a:r>
            <a:endParaRPr/>
          </a:p>
          <a:p>
            <a:pPr indent="-342900" lvl="0" marL="34290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постмагматическим изменениям</a:t>
            </a:r>
            <a:r>
              <a:rPr b="0" i="0" lang="en-US" sz="1600" u="none">
                <a:solidFill>
                  <a:schemeClr val="dk1"/>
                </a:solidFill>
                <a:latin typeface="Arial"/>
                <a:ea typeface="Arial"/>
                <a:cs typeface="Arial"/>
                <a:sym typeface="Arial"/>
              </a:rPr>
              <a:t> появляются </a:t>
            </a:r>
            <a:r>
              <a:rPr b="1" i="0" lang="en-US" sz="1600" u="none">
                <a:solidFill>
                  <a:srgbClr val="0000FF"/>
                </a:solidFill>
                <a:latin typeface="Arial"/>
                <a:ea typeface="Arial"/>
                <a:cs typeface="Arial"/>
                <a:sym typeface="Arial"/>
              </a:rPr>
              <a:t>рудные месторождения.</a:t>
            </a:r>
            <a:endParaRPr/>
          </a:p>
          <a:p>
            <a:pPr indent="0" lvl="0" marL="0" marR="0" rtl="0" algn="l">
              <a:lnSpc>
                <a:spcPct val="100000"/>
              </a:lnSpc>
              <a:spcBef>
                <a:spcPts val="0"/>
              </a:spcBef>
              <a:spcAft>
                <a:spcPts val="0"/>
              </a:spcAft>
              <a:buNone/>
            </a:pPr>
            <a:r>
              <a:t/>
            </a:r>
            <a:endParaRPr b="1" i="0" sz="1600" u="none">
              <a:solidFill>
                <a:srgbClr val="0000FF"/>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18" name="Shape 418"/>
        <p:cNvGrpSpPr/>
        <p:nvPr/>
      </p:nvGrpSpPr>
      <p:grpSpPr>
        <a:xfrm>
          <a:off x="0" y="0"/>
          <a:ext cx="0" cy="0"/>
          <a:chOff x="0" y="0"/>
          <a:chExt cx="0" cy="0"/>
        </a:xfrm>
      </p:grpSpPr>
      <p:sp>
        <p:nvSpPr>
          <p:cNvPr id="419" name="Google Shape;419;p68"/>
          <p:cNvSpPr txBox="1"/>
          <p:nvPr/>
        </p:nvSpPr>
        <p:spPr>
          <a:xfrm>
            <a:off x="735012" y="496887"/>
            <a:ext cx="64833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Источники вещества в гидротермальном рудообразовании</a:t>
            </a:r>
            <a:endParaRPr/>
          </a:p>
        </p:txBody>
      </p:sp>
      <p:sp>
        <p:nvSpPr>
          <p:cNvPr id="420" name="Google Shape;420;p68"/>
          <p:cNvSpPr txBox="1"/>
          <p:nvPr/>
        </p:nvSpPr>
        <p:spPr>
          <a:xfrm>
            <a:off x="684212" y="1628775"/>
            <a:ext cx="7777162" cy="22923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1" lang="en-US" sz="1600" u="sng">
                <a:solidFill>
                  <a:schemeClr val="dk1"/>
                </a:solidFill>
                <a:latin typeface="Arial"/>
                <a:ea typeface="Arial"/>
                <a:cs typeface="Arial"/>
                <a:sym typeface="Arial"/>
              </a:rPr>
              <a:t>Источники минерального вещества при формировании гидротермальных систем </a:t>
            </a:r>
            <a:r>
              <a:rPr b="0" i="0" lang="en-US" sz="1600" u="none">
                <a:solidFill>
                  <a:schemeClr val="dk1"/>
                </a:solidFill>
                <a:latin typeface="Arial"/>
                <a:ea typeface="Arial"/>
                <a:cs typeface="Arial"/>
                <a:sym typeface="Arial"/>
              </a:rPr>
              <a:t>можно разделить на три главных группы:</a:t>
            </a:r>
            <a:endParaRPr/>
          </a:p>
          <a:p>
            <a:pPr indent="0"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1) </a:t>
            </a:r>
            <a:r>
              <a:rPr b="0" i="0" lang="en-US" sz="1600" u="none">
                <a:solidFill>
                  <a:schemeClr val="dk1"/>
                </a:solidFill>
                <a:latin typeface="Arial"/>
                <a:ea typeface="Arial"/>
                <a:cs typeface="Arial"/>
                <a:sym typeface="Arial"/>
              </a:rPr>
              <a:t>ювенильный магматический или базальтоидный подкоровый – Fe, Mn, Ti, V, Cr, Ni, Cu, Pt и др.,</a:t>
            </a:r>
            <a:endParaRPr/>
          </a:p>
          <a:p>
            <a:pPr indent="0"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2) </a:t>
            </a:r>
            <a:r>
              <a:rPr b="0" i="0" lang="en-US" sz="1600" u="none">
                <a:solidFill>
                  <a:schemeClr val="dk1"/>
                </a:solidFill>
                <a:latin typeface="Arial"/>
                <a:ea typeface="Arial"/>
                <a:cs typeface="Arial"/>
                <a:sym typeface="Arial"/>
              </a:rPr>
              <a:t>ассимиляционный магматический, или гранитоидный коровый - Sn, W, Be, Li, Nb, Та и др,</a:t>
            </a:r>
            <a:endParaRPr/>
          </a:p>
          <a:p>
            <a:pPr indent="0"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3) </a:t>
            </a:r>
            <a:r>
              <a:rPr b="0" i="0" lang="en-US" sz="1600" u="none">
                <a:solidFill>
                  <a:schemeClr val="dk1"/>
                </a:solidFill>
                <a:latin typeface="Arial"/>
                <a:ea typeface="Arial"/>
                <a:cs typeface="Arial"/>
                <a:sym typeface="Arial"/>
              </a:rPr>
              <a:t>фильтрационный внемагматический - Si, Ca, Mg, К, CI, Fe, Mn, Zn, Pb, Au, Ni и др.</a:t>
            </a:r>
            <a:endParaRPr/>
          </a:p>
          <a:p>
            <a:pPr indent="0" lvl="0" marL="0" marR="0" rtl="0" algn="l">
              <a:lnSpc>
                <a:spcPct val="100000"/>
              </a:lnSpc>
              <a:spcBef>
                <a:spcPts val="0"/>
              </a:spcBef>
              <a:spcAft>
                <a:spcPts val="0"/>
              </a:spcAft>
              <a:buNone/>
            </a:pPr>
            <a:r>
              <a:t/>
            </a:r>
            <a:endParaRPr b="0" i="0" sz="1600" u="non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24" name="Shape 424"/>
        <p:cNvGrpSpPr/>
        <p:nvPr/>
      </p:nvGrpSpPr>
      <p:grpSpPr>
        <a:xfrm>
          <a:off x="0" y="0"/>
          <a:ext cx="0" cy="0"/>
          <a:chOff x="0" y="0"/>
          <a:chExt cx="0" cy="0"/>
        </a:xfrm>
      </p:grpSpPr>
      <p:sp>
        <p:nvSpPr>
          <p:cNvPr id="425" name="Google Shape;425;p69"/>
          <p:cNvSpPr txBox="1"/>
          <p:nvPr/>
        </p:nvSpPr>
        <p:spPr>
          <a:xfrm>
            <a:off x="827087" y="13414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26" name="Google Shape;426;p69"/>
          <p:cNvSpPr txBox="1"/>
          <p:nvPr/>
        </p:nvSpPr>
        <p:spPr>
          <a:xfrm>
            <a:off x="1331912" y="260350"/>
            <a:ext cx="668178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Формы нахождения металлов в гидротермальных растворах</a:t>
            </a:r>
            <a:endParaRPr/>
          </a:p>
        </p:txBody>
      </p:sp>
      <p:sp>
        <p:nvSpPr>
          <p:cNvPr id="427" name="Google Shape;427;p69"/>
          <p:cNvSpPr txBox="1"/>
          <p:nvPr/>
        </p:nvSpPr>
        <p:spPr>
          <a:xfrm>
            <a:off x="611187" y="1125537"/>
            <a:ext cx="184150" cy="336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28" name="Google Shape;428;p69"/>
          <p:cNvSpPr txBox="1"/>
          <p:nvPr/>
        </p:nvSpPr>
        <p:spPr>
          <a:xfrm>
            <a:off x="468312" y="931862"/>
            <a:ext cx="8351837" cy="571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По данным газово-жидких включений ведущую роль играют хлориды тяжёлых металлов, растворимость которых достаточно высока (Cu, Pb, Zn, Fe) но сильно зависит от рН и температуры.</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По склонности к комплексообразованию с F и Cl все элементы подразделяют на</a:t>
            </a:r>
            <a:endParaRPr/>
          </a:p>
          <a:p>
            <a:pPr indent="0" lvl="0" marL="0" marR="0" rtl="0" algn="l">
              <a:lnSpc>
                <a:spcPct val="100000"/>
              </a:lnSpc>
              <a:spcBef>
                <a:spcPts val="0"/>
              </a:spcBef>
              <a:spcAft>
                <a:spcPts val="0"/>
              </a:spcAft>
              <a:buClr>
                <a:srgbClr val="0000FF"/>
              </a:buClr>
              <a:buSzPts val="1600"/>
              <a:buFont typeface="Arial"/>
              <a:buNone/>
            </a:pPr>
            <a:r>
              <a:rPr b="1" i="0" lang="en-US" sz="1600" u="none">
                <a:solidFill>
                  <a:srgbClr val="0000FF"/>
                </a:solidFill>
                <a:latin typeface="Arial"/>
                <a:ea typeface="Arial"/>
                <a:cs typeface="Arial"/>
                <a:sym typeface="Arial"/>
              </a:rPr>
              <a:t>фторофильные и хлорофильные</a:t>
            </a:r>
            <a:r>
              <a:rPr b="0" i="0" lang="en-US" sz="1600" u="none">
                <a:solidFill>
                  <a:schemeClr val="dk1"/>
                </a:solidFill>
                <a:latin typeface="Arial"/>
                <a:ea typeface="Arial"/>
                <a:cs typeface="Arial"/>
                <a:sym typeface="Arial"/>
              </a:rPr>
              <a:t> (по В.В. Щербину):</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F-фильные: Li, Be, B, Sc, Ti, V, Y, РЗЭ, Zr, Hf, Nb, Ta, W, P, Ga, Ge, As, Sn, Sb;</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Cl-фильные: Cr, Mn, Fe, Co, Ni, Cu, Zn, Mo, Ru, Rh, Pd, Ag, Cd, In, re, Os, Ir, Pt, Au, Hg, Tl, Pb, Bi.</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 более низких температурах более устойчивы </a:t>
            </a:r>
            <a:r>
              <a:rPr b="1" i="0" lang="en-US" sz="1600" u="none">
                <a:solidFill>
                  <a:srgbClr val="0000FF"/>
                </a:solidFill>
                <a:latin typeface="Arial"/>
                <a:ea typeface="Arial"/>
                <a:cs typeface="Arial"/>
                <a:sym typeface="Arial"/>
              </a:rPr>
              <a:t>карбонатные, гидрокарбонатные и сульфатные комплексы.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Комплексы очень разнообразны, устойчивость зависит от рН и температуры.</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Для рудообразования исключительно велика роль </a:t>
            </a:r>
            <a:r>
              <a:rPr b="1" i="0" lang="en-US" sz="1600" u="none">
                <a:solidFill>
                  <a:srgbClr val="0000FF"/>
                </a:solidFill>
                <a:latin typeface="Arial"/>
                <a:ea typeface="Arial"/>
                <a:cs typeface="Arial"/>
                <a:sym typeface="Arial"/>
              </a:rPr>
              <a:t>физико-химических барьеров</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Примеры комплексных ионов для Be по мере падения температуры:</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[BeF</a:t>
            </a:r>
            <a:r>
              <a:rPr b="0" baseline="-25000" i="0" lang="en-US" sz="1600" u="none">
                <a:solidFill>
                  <a:schemeClr val="dk1"/>
                </a:solidFill>
                <a:latin typeface="Arial"/>
                <a:ea typeface="Arial"/>
                <a:cs typeface="Arial"/>
                <a:sym typeface="Arial"/>
              </a:rPr>
              <a:t>4</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	[BeF(OH)</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a:t>
            </a:r>
            <a:r>
              <a:rPr b="0" i="0" lang="en-US" sz="1600" u="none">
                <a:solidFill>
                  <a:schemeClr val="dk1"/>
                </a:solidFill>
                <a:latin typeface="Arial"/>
                <a:ea typeface="Arial"/>
                <a:cs typeface="Arial"/>
                <a:sym typeface="Arial"/>
              </a:rPr>
              <a:t>(самый устойчивый),</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			 [BeF(CO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				[Be(CO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					[BeF</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a:t>
            </a:r>
            <a:r>
              <a:rPr b="0" baseline="30000" i="0" lang="en-US" sz="1600" u="none">
                <a:solidFill>
                  <a:schemeClr val="dk1"/>
                </a:solidFill>
                <a:latin typeface="Arial"/>
                <a:ea typeface="Arial"/>
                <a:cs typeface="Arial"/>
                <a:sym typeface="Arial"/>
              </a:rPr>
              <a:t>-</a:t>
            </a:r>
            <a:r>
              <a:rPr b="0" i="0" lang="en-US" sz="1600" u="none">
                <a:solidFill>
                  <a:schemeClr val="dk1"/>
                </a:solidFill>
                <a:latin typeface="Arial"/>
                <a:ea typeface="Arial"/>
                <a:cs typeface="Arial"/>
                <a:sym typeface="Arial"/>
              </a:rPr>
              <a: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32" name="Shape 432"/>
        <p:cNvGrpSpPr/>
        <p:nvPr/>
      </p:nvGrpSpPr>
      <p:grpSpPr>
        <a:xfrm>
          <a:off x="0" y="0"/>
          <a:ext cx="0" cy="0"/>
          <a:chOff x="0" y="0"/>
          <a:chExt cx="0" cy="0"/>
        </a:xfrm>
      </p:grpSpPr>
      <p:sp>
        <p:nvSpPr>
          <p:cNvPr id="433" name="Google Shape;433;p70"/>
          <p:cNvSpPr txBox="1"/>
          <p:nvPr/>
        </p:nvSpPr>
        <p:spPr>
          <a:xfrm>
            <a:off x="592137" y="352425"/>
            <a:ext cx="7523162"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Типы гидротермальных растворов, место, среда, формы переноса,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причины и способы отложения рудного вещества.</a:t>
            </a:r>
            <a:endParaRPr/>
          </a:p>
        </p:txBody>
      </p:sp>
      <p:sp>
        <p:nvSpPr>
          <p:cNvPr id="434" name="Google Shape;434;p70"/>
          <p:cNvSpPr txBox="1"/>
          <p:nvPr/>
        </p:nvSpPr>
        <p:spPr>
          <a:xfrm>
            <a:off x="755650" y="1341437"/>
            <a:ext cx="7475537" cy="13144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1" lang="en-US" sz="1600" u="sng">
                <a:solidFill>
                  <a:schemeClr val="dk1"/>
                </a:solidFill>
                <a:latin typeface="Arial"/>
                <a:ea typeface="Arial"/>
                <a:cs typeface="Arial"/>
                <a:sym typeface="Arial"/>
              </a:rPr>
              <a:t>Формы переноса минеральных соединений в гидротермальных растворах</a:t>
            </a:r>
            <a:r>
              <a:rPr b="0" i="0" lang="en-US" sz="16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1) в истинных растворах,</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2) в коллоидных растворах,</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3) в легкорастворимых соединениях ионных растворов,</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4) в легкорастворимых соединениях комплексных растворов.</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38" name="Shape 438"/>
        <p:cNvGrpSpPr/>
        <p:nvPr/>
      </p:nvGrpSpPr>
      <p:grpSpPr>
        <a:xfrm>
          <a:off x="0" y="0"/>
          <a:ext cx="0" cy="0"/>
          <a:chOff x="0" y="0"/>
          <a:chExt cx="0" cy="0"/>
        </a:xfrm>
      </p:grpSpPr>
      <p:pic>
        <p:nvPicPr>
          <p:cNvPr id="439" name="Google Shape;439;p71"/>
          <p:cNvPicPr preferRelativeResize="0"/>
          <p:nvPr/>
        </p:nvPicPr>
        <p:blipFill rotWithShape="1">
          <a:blip r:embed="rId3">
            <a:alphaModFix/>
          </a:blip>
          <a:srcRect b="0" l="0" r="0" t="0"/>
          <a:stretch/>
        </p:blipFill>
        <p:spPr>
          <a:xfrm>
            <a:off x="323850" y="692150"/>
            <a:ext cx="8532812" cy="44862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43" name="Shape 443"/>
        <p:cNvGrpSpPr/>
        <p:nvPr/>
      </p:nvGrpSpPr>
      <p:grpSpPr>
        <a:xfrm>
          <a:off x="0" y="0"/>
          <a:ext cx="0" cy="0"/>
          <a:chOff x="0" y="0"/>
          <a:chExt cx="0" cy="0"/>
        </a:xfrm>
      </p:grpSpPr>
      <p:sp>
        <p:nvSpPr>
          <p:cNvPr id="444" name="Google Shape;444;p72"/>
          <p:cNvSpPr txBox="1"/>
          <p:nvPr/>
        </p:nvSpPr>
        <p:spPr>
          <a:xfrm>
            <a:off x="592137" y="352425"/>
            <a:ext cx="7459662"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Типы гидротермальных растворов, место, среда, формы переноса,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причины и способы отложения рудного вещества.</a:t>
            </a:r>
            <a:endParaRPr/>
          </a:p>
        </p:txBody>
      </p:sp>
      <p:sp>
        <p:nvSpPr>
          <p:cNvPr id="445" name="Google Shape;445;p72"/>
          <p:cNvSpPr txBox="1"/>
          <p:nvPr/>
        </p:nvSpPr>
        <p:spPr>
          <a:xfrm>
            <a:off x="684212" y="1566862"/>
            <a:ext cx="7121525" cy="131445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зависимости от состава выделяют три наиболее распространенные типа гидротермальных растворов: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умеренно-кислые калиевые,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хлоридно-борнокислотные и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хлоридно-сульфатно-бикарбонатные.</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49" name="Shape 449"/>
        <p:cNvGrpSpPr/>
        <p:nvPr/>
      </p:nvGrpSpPr>
      <p:grpSpPr>
        <a:xfrm>
          <a:off x="0" y="0"/>
          <a:ext cx="0" cy="0"/>
          <a:chOff x="0" y="0"/>
          <a:chExt cx="0" cy="0"/>
        </a:xfrm>
      </p:grpSpPr>
      <p:sp>
        <p:nvSpPr>
          <p:cNvPr id="450" name="Google Shape;450;p73"/>
          <p:cNvSpPr txBox="1"/>
          <p:nvPr/>
        </p:nvSpPr>
        <p:spPr>
          <a:xfrm>
            <a:off x="468312" y="546100"/>
            <a:ext cx="7704137" cy="472757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Умеренно-кислые калиевые растворы, </a:t>
            </a:r>
            <a:r>
              <a:rPr b="0" i="0" lang="en-US" sz="1600" u="none">
                <a:solidFill>
                  <a:schemeClr val="dk1"/>
                </a:solidFill>
                <a:latin typeface="Arial"/>
                <a:ea typeface="Arial"/>
                <a:cs typeface="Arial"/>
                <a:sym typeface="Arial"/>
              </a:rPr>
              <a:t>содержащие </a:t>
            </a:r>
            <a:r>
              <a:rPr b="0" i="0" lang="en-US" sz="1600" u="none">
                <a:solidFill>
                  <a:schemeClr val="hlink"/>
                </a:solidFill>
                <a:latin typeface="Arial"/>
                <a:ea typeface="Arial"/>
                <a:cs typeface="Arial"/>
                <a:sym typeface="Arial"/>
              </a:rPr>
              <a:t>углекислоту и серу</a:t>
            </a:r>
            <a:r>
              <a:rPr b="0" i="0" lang="en-US" sz="1600" u="none">
                <a:solidFill>
                  <a:schemeClr val="dk1"/>
                </a:solidFill>
                <a:latin typeface="Arial"/>
                <a:ea typeface="Arial"/>
                <a:cs typeface="Arial"/>
                <a:sym typeface="Arial"/>
              </a:rPr>
              <a:t> в температурном режиме 200–400°С приводят к образованию </a:t>
            </a:r>
            <a:r>
              <a:rPr b="0" i="0" lang="en-US" sz="1600" u="none">
                <a:solidFill>
                  <a:schemeClr val="hlink"/>
                </a:solidFill>
                <a:latin typeface="Arial"/>
                <a:ea typeface="Arial"/>
                <a:cs typeface="Arial"/>
                <a:sym typeface="Arial"/>
              </a:rPr>
              <a:t>метасоматитов</a:t>
            </a:r>
            <a:r>
              <a:rPr b="0" i="0" lang="en-US" sz="1600" u="none">
                <a:solidFill>
                  <a:schemeClr val="dk1"/>
                </a:solidFill>
                <a:latin typeface="Arial"/>
                <a:ea typeface="Arial"/>
                <a:cs typeface="Arial"/>
                <a:sym typeface="Arial"/>
              </a:rPr>
              <a:t>: березитов (кварц, серицит, анкерит, пирит), гумбеитов (кварц, калишпат, доломит, хлорит, кальцит), аргиллизитов (кварц, хлорит, каолин, пирит), кварц-серицитовых и кварц-калишпатовых пород.* </a:t>
            </a:r>
            <a:endParaRPr/>
          </a:p>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Широкое распространение в природе кварц-серицитовых метасоматитов связано с преобладанием в растворах низких парциальных давлений СO</a:t>
            </a:r>
            <a:r>
              <a:rPr b="0" baseline="-25000" i="0" lang="en-US" sz="1600" u="none">
                <a:solidFill>
                  <a:schemeClr val="hlink"/>
                </a:solidFill>
                <a:latin typeface="Arial"/>
                <a:ea typeface="Arial"/>
                <a:cs typeface="Arial"/>
                <a:sym typeface="Arial"/>
              </a:rPr>
              <a:t>2</a:t>
            </a:r>
            <a:r>
              <a:rPr b="0" i="0" lang="en-US" sz="1600" u="none">
                <a:solidFill>
                  <a:schemeClr val="hlink"/>
                </a:solidFill>
                <a:latin typeface="Arial"/>
                <a:ea typeface="Arial"/>
                <a:cs typeface="Arial"/>
                <a:sym typeface="Arial"/>
              </a:rPr>
              <a:t> &lt; (20–25) 10 Па. В результате с понижением температуры возрастает количество карбонатов и пирита</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400"/>
              <a:buFont typeface="Arial"/>
              <a:buNone/>
            </a:pPr>
            <a:r>
              <a:rPr b="0" i="1" lang="en-US" sz="1400" u="none">
                <a:solidFill>
                  <a:schemeClr val="dk1"/>
                </a:solidFill>
                <a:latin typeface="Arial"/>
                <a:ea typeface="Arial"/>
                <a:cs typeface="Arial"/>
                <a:sym typeface="Arial"/>
              </a:rPr>
              <a:t>*Наличие или отсутствие анкерита в средних зонах метасоматических колонок позволяет отличить березиты от кварц-серицитовых, а гумбеиты от кварц-калишпатовых пород. При одинаковой Т, Р и ХСО2 главным фактором является отношение активностей калия и водорода аК+/аН+ = g. Возрастание g приводит к смене аргиллизитов березитами, а затем гумбеитами. Аналогичная последовательность наблюдается при повышении температуры. Березиты и гумбеиты формируются при температурах 350–370°С при ХСO2 = 0,1–0,2.</a:t>
            </a:r>
            <a:r>
              <a:rPr b="0" i="0" lang="en-US" sz="14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54" name="Shape 454"/>
        <p:cNvGrpSpPr/>
        <p:nvPr/>
      </p:nvGrpSpPr>
      <p:grpSpPr>
        <a:xfrm>
          <a:off x="0" y="0"/>
          <a:ext cx="0" cy="0"/>
          <a:chOff x="0" y="0"/>
          <a:chExt cx="0" cy="0"/>
        </a:xfrm>
      </p:grpSpPr>
      <p:sp>
        <p:nvSpPr>
          <p:cNvPr id="455" name="Google Shape;455;p74"/>
          <p:cNvSpPr txBox="1"/>
          <p:nvPr/>
        </p:nvSpPr>
        <p:spPr>
          <a:xfrm>
            <a:off x="395287" y="1647825"/>
            <a:ext cx="8353425" cy="204787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Хлоридно-борнокислотные растворы </a:t>
            </a:r>
            <a:r>
              <a:rPr b="0" i="0" lang="en-US" sz="1600" u="none">
                <a:solidFill>
                  <a:schemeClr val="dk1"/>
                </a:solidFill>
                <a:latin typeface="Arial"/>
                <a:ea typeface="Arial"/>
                <a:cs typeface="Arial"/>
                <a:sym typeface="Arial"/>
              </a:rPr>
              <a:t>на плутоногенных гидротермальных месторождениях формировали </a:t>
            </a:r>
            <a:r>
              <a:rPr b="0" i="0" lang="en-US" sz="1600" u="none">
                <a:solidFill>
                  <a:schemeClr val="hlink"/>
                </a:solidFill>
                <a:latin typeface="Arial"/>
                <a:ea typeface="Arial"/>
                <a:cs typeface="Arial"/>
                <a:sym typeface="Arial"/>
              </a:rPr>
              <a:t>кварц-турмалиновые матасоматиты</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Г.П. Зарайским экспериментально получены колонки их образования, аналогичные природным. Они возникли под воздействием растворов, состоящих </a:t>
            </a:r>
            <a:r>
              <a:rPr b="0" i="0" lang="en-US" sz="1600" u="none">
                <a:solidFill>
                  <a:schemeClr val="hlink"/>
                </a:solidFill>
                <a:latin typeface="Arial"/>
                <a:ea typeface="Arial"/>
                <a:cs typeface="Arial"/>
                <a:sym typeface="Arial"/>
              </a:rPr>
              <a:t>из борной кислоты, хлоридов, натрия, калия, железа и магния на гранодиориты при температурах 300–600°С и давлении 1 МПа</a:t>
            </a:r>
            <a:r>
              <a:rPr b="0" i="0" lang="en-US" sz="1600" u="none">
                <a:solidFill>
                  <a:schemeClr val="dk1"/>
                </a:solidFill>
                <a:latin typeface="Arial"/>
                <a:ea typeface="Arial"/>
                <a:cs typeface="Arial"/>
                <a:sym typeface="Arial"/>
              </a:rPr>
              <a:t>. В условиях повышенной кислотности для образования кварц-турмалиновых метасоматитов необходимы высокие концентрации борной кислоты в растворе.</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59" name="Shape 459"/>
        <p:cNvGrpSpPr/>
        <p:nvPr/>
      </p:nvGrpSpPr>
      <p:grpSpPr>
        <a:xfrm>
          <a:off x="0" y="0"/>
          <a:ext cx="0" cy="0"/>
          <a:chOff x="0" y="0"/>
          <a:chExt cx="0" cy="0"/>
        </a:xfrm>
      </p:grpSpPr>
      <p:sp>
        <p:nvSpPr>
          <p:cNvPr id="460" name="Google Shape;460;p75"/>
          <p:cNvSpPr txBox="1"/>
          <p:nvPr/>
        </p:nvSpPr>
        <p:spPr>
          <a:xfrm>
            <a:off x="468312" y="765175"/>
            <a:ext cx="7916862" cy="2811462"/>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Хлоридно-сульфатно-бикарбонатные растворы </a:t>
            </a:r>
            <a:r>
              <a:rPr b="0" i="0" lang="en-US" sz="1600" u="none">
                <a:solidFill>
                  <a:schemeClr val="dk1"/>
                </a:solidFill>
                <a:latin typeface="Arial"/>
                <a:ea typeface="Arial"/>
                <a:cs typeface="Arial"/>
                <a:sym typeface="Arial"/>
              </a:rPr>
              <a:t>активно циркулировали в трещинно-поровом пространстве пород на заключительном постинтрузивном периоде становления магматических (гранитоидных) комплексов.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их деятельности намечается два этапа – </a:t>
            </a:r>
            <a:r>
              <a:rPr b="0" i="0" lang="en-US" sz="1600" u="none">
                <a:solidFill>
                  <a:schemeClr val="hlink"/>
                </a:solidFill>
                <a:latin typeface="Arial"/>
                <a:ea typeface="Arial"/>
                <a:cs typeface="Arial"/>
                <a:sym typeface="Arial"/>
              </a:rPr>
              <a:t>ранний кислотный и поздний щелочной.</a:t>
            </a:r>
            <a:r>
              <a:rPr b="0" i="0" lang="en-US" sz="16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ранний кислотный этап процессы минералообразования протекали при рН = 1–5,5. Формировались березиты (кварц, серицит, анкерит, пирит) по кислым породам; листвениты (карбонаты, кварц, тальк, пирит) по ультраосновным породам; серицитолиты, аргиллизиты, алуниты и кварциты.</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поздний щелочной этап при рН = 5,5–13,0 образовывались адуляриты, альбититы, хлоритолиты и карбонатные метасоматиты</a:t>
            </a:r>
            <a:r>
              <a:rPr b="0" i="0" lang="en-US" sz="1800" u="none">
                <a:solidFill>
                  <a:schemeClr val="dk1"/>
                </a:solidFill>
                <a:latin typeface="Arial"/>
                <a:ea typeface="Arial"/>
                <a:cs typeface="Arial"/>
                <a:sym typeface="Arial"/>
              </a:rPr>
              <a:t>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64" name="Shape 464"/>
        <p:cNvGrpSpPr/>
        <p:nvPr/>
      </p:nvGrpSpPr>
      <p:grpSpPr>
        <a:xfrm>
          <a:off x="0" y="0"/>
          <a:ext cx="0" cy="0"/>
          <a:chOff x="0" y="0"/>
          <a:chExt cx="0" cy="0"/>
        </a:xfrm>
      </p:grpSpPr>
      <p:sp>
        <p:nvSpPr>
          <p:cNvPr id="465" name="Google Shape;465;p76"/>
          <p:cNvSpPr txBox="1"/>
          <p:nvPr/>
        </p:nvSpPr>
        <p:spPr>
          <a:xfrm>
            <a:off x="592137" y="352425"/>
            <a:ext cx="7459662"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Типы гидротермальных растворов, место, среда, формы переноса,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причины и способы отложения рудного вещества.</a:t>
            </a:r>
            <a:endParaRPr/>
          </a:p>
        </p:txBody>
      </p:sp>
      <p:sp>
        <p:nvSpPr>
          <p:cNvPr id="466" name="Google Shape;466;p76"/>
          <p:cNvSpPr txBox="1"/>
          <p:nvPr/>
        </p:nvSpPr>
        <p:spPr>
          <a:xfrm>
            <a:off x="539750" y="1412875"/>
            <a:ext cx="7777162" cy="204787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Современное состояние представлений о </a:t>
            </a:r>
            <a:r>
              <a:rPr b="0" i="1" lang="en-US" sz="1600" u="none">
                <a:solidFill>
                  <a:schemeClr val="hlink"/>
                </a:solidFill>
                <a:latin typeface="Arial"/>
                <a:ea typeface="Arial"/>
                <a:cs typeface="Arial"/>
                <a:sym typeface="Arial"/>
              </a:rPr>
              <a:t>формах переноса и причинах отложения рудного вещества</a:t>
            </a:r>
            <a:r>
              <a:rPr b="0" i="0" lang="en-US" sz="1600" u="none">
                <a:solidFill>
                  <a:schemeClr val="dk1"/>
                </a:solidFill>
                <a:latin typeface="Arial"/>
                <a:ea typeface="Arial"/>
                <a:cs typeface="Arial"/>
                <a:sym typeface="Arial"/>
              </a:rPr>
              <a:t> базируется на данных изучения газово-жидких включений в минералах, экспериментальных определений и теоретических расчетах.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результате установлено, что перенос рудных элементов происходит во </a:t>
            </a:r>
            <a:r>
              <a:rPr b="0" i="0" lang="en-US" sz="1600" u="none">
                <a:solidFill>
                  <a:schemeClr val="hlink"/>
                </a:solidFill>
                <a:latin typeface="Arial"/>
                <a:ea typeface="Arial"/>
                <a:cs typeface="Arial"/>
                <a:sym typeface="Arial"/>
              </a:rPr>
              <a:t>флюидах, насыщенных хлоридами щелочных металлов, углекислотой и углеводородами. Важным фактором, контролирующим перенос и отложение вещества, является кислотность растворов.</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70" name="Shape 470"/>
        <p:cNvGrpSpPr/>
        <p:nvPr/>
      </p:nvGrpSpPr>
      <p:grpSpPr>
        <a:xfrm>
          <a:off x="0" y="0"/>
          <a:ext cx="0" cy="0"/>
          <a:chOff x="0" y="0"/>
          <a:chExt cx="0" cy="0"/>
        </a:xfrm>
      </p:grpSpPr>
      <p:sp>
        <p:nvSpPr>
          <p:cNvPr id="471" name="Google Shape;471;p77"/>
          <p:cNvSpPr txBox="1"/>
          <p:nvPr/>
        </p:nvSpPr>
        <p:spPr>
          <a:xfrm>
            <a:off x="592137" y="352425"/>
            <a:ext cx="7459662"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Типы гидротермальных растворов, место, среда, формы переноса,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причины и способы отложения рудного вещества.</a:t>
            </a:r>
            <a:endParaRPr/>
          </a:p>
        </p:txBody>
      </p:sp>
      <p:sp>
        <p:nvSpPr>
          <p:cNvPr id="472" name="Google Shape;472;p77"/>
          <p:cNvSpPr txBox="1"/>
          <p:nvPr/>
        </p:nvSpPr>
        <p:spPr>
          <a:xfrm>
            <a:off x="323850" y="1506537"/>
            <a:ext cx="8064500" cy="27813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Осаждение из растворов, имевших кислую реакцию, происходило при повышении рН, а из щелочных – наоборот при понижении.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условиях высоких температур, для растворов характерны высокие концентрации хлоридов щелочных металлов и кислая реакция.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 500–300°С их рН на единицу ниже рН нейтральной точки.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Для температур менее 300°С, наблюдаемых в типичных гидротермальных месторождениях, в растворах отмечаются умеренные и низкие концентрации хлоридов и их состояние близкое к нейтральному.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Растворимость сульфидов в хлоридных растворах очень мала при низких температурах, но быстро возрастает с ее повышением в логарифмической пропорции.</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76" name="Shape 476"/>
        <p:cNvGrpSpPr/>
        <p:nvPr/>
      </p:nvGrpSpPr>
      <p:grpSpPr>
        <a:xfrm>
          <a:off x="0" y="0"/>
          <a:ext cx="0" cy="0"/>
          <a:chOff x="0" y="0"/>
          <a:chExt cx="0" cy="0"/>
        </a:xfrm>
      </p:grpSpPr>
      <p:sp>
        <p:nvSpPr>
          <p:cNvPr id="477" name="Google Shape;477;p78"/>
          <p:cNvSpPr txBox="1"/>
          <p:nvPr/>
        </p:nvSpPr>
        <p:spPr>
          <a:xfrm>
            <a:off x="592137" y="352425"/>
            <a:ext cx="7459662"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Типы гидротермальных растворов, место, среда, формы переноса,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причины и способы отложения рудного вещества.</a:t>
            </a:r>
            <a:endParaRPr/>
          </a:p>
        </p:txBody>
      </p:sp>
      <p:sp>
        <p:nvSpPr>
          <p:cNvPr id="478" name="Google Shape;478;p78"/>
          <p:cNvSpPr txBox="1"/>
          <p:nvPr/>
        </p:nvSpPr>
        <p:spPr>
          <a:xfrm>
            <a:off x="395287" y="1146175"/>
            <a:ext cx="8280400" cy="400367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На миграцию рудного вещества большое влияние оказывает содержание в </a:t>
            </a:r>
            <a:r>
              <a:rPr b="0" i="0" lang="en-US" sz="1600" u="none">
                <a:solidFill>
                  <a:schemeClr val="hlink"/>
                </a:solidFill>
                <a:latin typeface="Arial"/>
                <a:ea typeface="Arial"/>
                <a:cs typeface="Arial"/>
                <a:sym typeface="Arial"/>
              </a:rPr>
              <a:t>растворах сульфидной серы</a:t>
            </a:r>
            <a:r>
              <a:rPr b="0" i="0" lang="en-US" sz="1600" u="none">
                <a:solidFill>
                  <a:schemeClr val="dk1"/>
                </a:solidFill>
                <a:latin typeface="Arial"/>
                <a:ea typeface="Arial"/>
                <a:cs typeface="Arial"/>
                <a:sym typeface="Arial"/>
              </a:rPr>
              <a:t>. Так, во флюидах зон спрединга концентрация серы составляет 130–285 мг/кг. </a:t>
            </a:r>
            <a:r>
              <a:rPr b="0" i="0" lang="en-US" sz="1600" u="none">
                <a:solidFill>
                  <a:schemeClr val="hlink"/>
                </a:solidFill>
                <a:latin typeface="Arial"/>
                <a:ea typeface="Arial"/>
                <a:cs typeface="Arial"/>
                <a:sym typeface="Arial"/>
              </a:rPr>
              <a:t>Экспериментальные данные показывают, что хлоридная форма переноса является господствующей при температурах выше 200°С для Fe, Cu, Zn, Pb, Ag. При низких температурах (до 50–100°С) легко растворимы другие формы соединений, например, гидросульфидные комплексы</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Если привести на одном графике данные о растворимости рудных минералов в слабокислых хлоридных растворах, то окажется, что в области температур 500–300°С (в порядке увеличения концентрации в растворе) получим ряд: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Sn, W – Fe (FeS2 ) – Zn – Pb – Sb – Hg, т.е. классическую схему вертикальной зональности (по Эммонсу).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Величина концентрации металлов в растворах является одним из важнейших факторов, определявших будущие запасы месторождений и содержание в руде полезных компонентов. Во всех случаях осаждение сульфидов халькофильных элементов начиналось из растворов, в которых содержание металлов измерялось сотнями мг на 1 кг Н</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О.</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82" name="Shape 482"/>
        <p:cNvGrpSpPr/>
        <p:nvPr/>
      </p:nvGrpSpPr>
      <p:grpSpPr>
        <a:xfrm>
          <a:off x="0" y="0"/>
          <a:ext cx="0" cy="0"/>
          <a:chOff x="0" y="0"/>
          <a:chExt cx="0" cy="0"/>
        </a:xfrm>
      </p:grpSpPr>
      <p:sp>
        <p:nvSpPr>
          <p:cNvPr id="483" name="Google Shape;483;p79"/>
          <p:cNvSpPr txBox="1"/>
          <p:nvPr/>
        </p:nvSpPr>
        <p:spPr>
          <a:xfrm>
            <a:off x="1619250" y="333375"/>
            <a:ext cx="602138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Длительность образования гидротермальной системы</a:t>
            </a:r>
            <a:endParaRPr/>
          </a:p>
        </p:txBody>
      </p:sp>
      <p:sp>
        <p:nvSpPr>
          <p:cNvPr id="484" name="Google Shape;484;p79"/>
          <p:cNvSpPr txBox="1"/>
          <p:nvPr/>
        </p:nvSpPr>
        <p:spPr>
          <a:xfrm>
            <a:off x="539750" y="836612"/>
            <a:ext cx="7777162" cy="57753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Продолжительность поступления растворов в зону рудоотложения и выпадения из них руд находится в прямой связи с продолжительностью существования источника этих растворов</a:t>
            </a:r>
            <a:r>
              <a:rPr b="0" i="0" lang="en-US" sz="1600" u="none">
                <a:solidFill>
                  <a:schemeClr val="hlink"/>
                </a:solidFill>
                <a:latin typeface="Arial"/>
                <a:ea typeface="Arial"/>
                <a:cs typeface="Arial"/>
                <a:sym typeface="Arial"/>
              </a:rPr>
              <a:t> -</a:t>
            </a:r>
            <a:r>
              <a:rPr b="0" i="0" lang="en-US" sz="1600" u="none">
                <a:solidFill>
                  <a:schemeClr val="dk1"/>
                </a:solidFill>
                <a:latin typeface="Arial"/>
                <a:ea typeface="Arial"/>
                <a:cs typeface="Arial"/>
                <a:sym typeface="Arial"/>
              </a:rPr>
              <a:t> </a:t>
            </a:r>
            <a:r>
              <a:rPr b="0" i="0" lang="en-US" sz="1600" u="none">
                <a:solidFill>
                  <a:schemeClr val="hlink"/>
                </a:solidFill>
                <a:latin typeface="Arial"/>
                <a:ea typeface="Arial"/>
                <a:cs typeface="Arial"/>
                <a:sym typeface="Arial"/>
              </a:rPr>
              <a:t>остаточного магматического расплава</a:t>
            </a:r>
            <a:r>
              <a:rPr b="0" i="0" lang="en-US" sz="1600" u="none">
                <a:solidFill>
                  <a:schemeClr val="dk1"/>
                </a:solidFill>
                <a:latin typeface="Arial"/>
                <a:ea typeface="Arial"/>
                <a:cs typeface="Arial"/>
                <a:sym typeface="Arial"/>
              </a:rPr>
              <a:t>, обогащенного соединениями металлов, т.е. длительностью периода его застывания и отделения от него флюидов.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Длительность процесса отделения растворов, продолжительность их подъема и выпадение из них рудных и сопровождающих их минералов будут </a:t>
            </a:r>
            <a:r>
              <a:rPr b="0" i="0" lang="en-US" sz="1600" u="none">
                <a:solidFill>
                  <a:schemeClr val="hlink"/>
                </a:solidFill>
                <a:latin typeface="Arial"/>
                <a:ea typeface="Arial"/>
                <a:cs typeface="Arial"/>
                <a:sym typeface="Arial"/>
              </a:rPr>
              <a:t>тем длительнее, чем глубже от поверхности</a:t>
            </a:r>
            <a:r>
              <a:rPr b="0" i="0" lang="en-US" sz="1600" u="none">
                <a:solidFill>
                  <a:schemeClr val="dk1"/>
                </a:solidFill>
                <a:latin typeface="Arial"/>
                <a:ea typeface="Arial"/>
                <a:cs typeface="Arial"/>
                <a:sym typeface="Arial"/>
              </a:rPr>
              <a:t> земли находится остаточный расплав и чем больше его объем. </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Процесс этот будет также </a:t>
            </a:r>
            <a:r>
              <a:rPr b="0" i="0" lang="en-US" sz="1600" u="none">
                <a:solidFill>
                  <a:schemeClr val="hlink"/>
                </a:solidFill>
                <a:latin typeface="Arial"/>
                <a:ea typeface="Arial"/>
                <a:cs typeface="Arial"/>
                <a:sym typeface="Arial"/>
              </a:rPr>
              <a:t>более продолжительным, если расплав окажется более нагретым, а перекрывающие его породы менее проницаемы для газов и растворов и менее теплопроводны</a:t>
            </a:r>
            <a:r>
              <a:rPr b="0" i="0" lang="en-US" sz="1600" u="none">
                <a:solidFill>
                  <a:schemeClr val="dk1"/>
                </a:solidFill>
                <a:latin typeface="Arial"/>
                <a:ea typeface="Arial"/>
                <a:cs typeface="Arial"/>
                <a:sym typeface="Arial"/>
              </a:rPr>
              <a:t>. Так, по данным Г.Смита, что месторождение золота Мак-Интайр (Канада) сформировалось неглубоко от поверхности Земли </a:t>
            </a:r>
            <a:r>
              <a:rPr b="0" i="0" lang="en-US" sz="1600" u="none">
                <a:solidFill>
                  <a:schemeClr val="hlink"/>
                </a:solidFill>
                <a:latin typeface="Arial"/>
                <a:ea typeface="Arial"/>
                <a:cs typeface="Arial"/>
                <a:sym typeface="Arial"/>
              </a:rPr>
              <a:t>в течение 750 лет</a:t>
            </a:r>
            <a:r>
              <a:rPr b="0" i="0" lang="en-US" sz="1600" u="none">
                <a:solidFill>
                  <a:schemeClr val="dk1"/>
                </a:solidFill>
                <a:latin typeface="Arial"/>
                <a:ea typeface="Arial"/>
                <a:cs typeface="Arial"/>
                <a:sym typeface="Arial"/>
              </a:rPr>
              <a:t>. Д.Уайт и С.Робенсон считают, что руды одного из крупных малоглубинных ртутных месторождений в Калиформии – Сульфур-Бенк, формировались </a:t>
            </a:r>
            <a:r>
              <a:rPr b="0" i="0" lang="en-US" sz="1600" u="none">
                <a:solidFill>
                  <a:schemeClr val="hlink"/>
                </a:solidFill>
                <a:latin typeface="Arial"/>
                <a:ea typeface="Arial"/>
                <a:cs typeface="Arial"/>
                <a:sym typeface="Arial"/>
              </a:rPr>
              <a:t>10 тыс. лет</a:t>
            </a:r>
            <a:r>
              <a:rPr b="0" i="0" lang="en-US" sz="1600" u="none">
                <a:solidFill>
                  <a:schemeClr val="dk1"/>
                </a:solidFill>
                <a:latin typeface="Arial"/>
                <a:ea typeface="Arial"/>
                <a:cs typeface="Arial"/>
                <a:sym typeface="Arial"/>
              </a:rPr>
              <a:t>. На примере п-ова Челенкен можно подсчитать, что для образования небольшого месторождения свинцовых руд достаточно всего </a:t>
            </a:r>
            <a:r>
              <a:rPr b="0" i="0" lang="en-US" sz="1600" u="none">
                <a:solidFill>
                  <a:schemeClr val="hlink"/>
                </a:solidFill>
                <a:latin typeface="Arial"/>
                <a:ea typeface="Arial"/>
                <a:cs typeface="Arial"/>
                <a:sym typeface="Arial"/>
              </a:rPr>
              <a:t>несколько сот</a:t>
            </a:r>
            <a:r>
              <a:rPr b="0" i="0" lang="en-US" sz="1600" u="none">
                <a:solidFill>
                  <a:schemeClr val="dk1"/>
                </a:solidFill>
                <a:latin typeface="Arial"/>
                <a:ea typeface="Arial"/>
                <a:cs typeface="Arial"/>
                <a:sym typeface="Arial"/>
              </a:rPr>
              <a:t> лет, если скорость накопления руд останется прежней.</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Д.В.Рунквист (1965) рассчитал, что руды одного месторождения возникают за </a:t>
            </a:r>
            <a:r>
              <a:rPr b="0" i="0" lang="en-US" sz="1600" u="none">
                <a:solidFill>
                  <a:schemeClr val="hlink"/>
                </a:solidFill>
                <a:latin typeface="Arial"/>
                <a:ea typeface="Arial"/>
                <a:cs typeface="Arial"/>
                <a:sym typeface="Arial"/>
              </a:rPr>
              <a:t>десятки и сотни тысяч лет</a:t>
            </a:r>
            <a:r>
              <a:rPr b="0" i="0" lang="en-US" sz="1600" u="none">
                <a:solidFill>
                  <a:schemeClr val="dk1"/>
                </a:solidFill>
                <a:latin typeface="Arial"/>
                <a:ea typeface="Arial"/>
                <a:cs typeface="Arial"/>
                <a:sym typeface="Arial"/>
              </a:rPr>
              <a:t>, а отложение минералов из одной отдельной порции раствора (продолжительность одной стадии рудообразования) длится</a:t>
            </a:r>
            <a:r>
              <a:rPr b="0" i="0" lang="en-US" sz="1800" u="none">
                <a:solidFill>
                  <a:schemeClr val="dk1"/>
                </a:solidFill>
                <a:latin typeface="Arial"/>
                <a:ea typeface="Arial"/>
                <a:cs typeface="Arial"/>
                <a:sym typeface="Arial"/>
              </a:rPr>
              <a:t> </a:t>
            </a:r>
            <a:r>
              <a:rPr b="0" i="0" lang="en-US" sz="1600" u="none">
                <a:solidFill>
                  <a:schemeClr val="hlink"/>
                </a:solidFill>
                <a:latin typeface="Arial"/>
                <a:ea typeface="Arial"/>
                <a:cs typeface="Arial"/>
                <a:sym typeface="Arial"/>
              </a:rPr>
              <a:t>от одной тысячи до десятка тысяч лет</a:t>
            </a:r>
            <a:r>
              <a:rPr b="0" i="0" lang="en-US" sz="1800" u="none">
                <a:solidFill>
                  <a:schemeClr val="dk1"/>
                </a:solidFill>
                <a:latin typeface="Arial"/>
                <a:ea typeface="Arial"/>
                <a:cs typeface="Arial"/>
                <a:sym typeface="Arial"/>
              </a:rPr>
              <a:t>.</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88" name="Shape 488"/>
        <p:cNvGrpSpPr/>
        <p:nvPr/>
      </p:nvGrpSpPr>
      <p:grpSpPr>
        <a:xfrm>
          <a:off x="0" y="0"/>
          <a:ext cx="0" cy="0"/>
          <a:chOff x="0" y="0"/>
          <a:chExt cx="0" cy="0"/>
        </a:xfrm>
      </p:grpSpPr>
      <p:sp>
        <p:nvSpPr>
          <p:cNvPr id="489" name="Google Shape;489;p80"/>
          <p:cNvSpPr txBox="1"/>
          <p:nvPr/>
        </p:nvSpPr>
        <p:spPr>
          <a:xfrm>
            <a:off x="663575" y="423862"/>
            <a:ext cx="658018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НЕ НАДО Время существования гидротермальной системы</a:t>
            </a:r>
            <a:endParaRPr/>
          </a:p>
        </p:txBody>
      </p:sp>
      <p:sp>
        <p:nvSpPr>
          <p:cNvPr id="490" name="Google Shape;490;p80"/>
          <p:cNvSpPr txBox="1"/>
          <p:nvPr/>
        </p:nvSpPr>
        <p:spPr>
          <a:xfrm>
            <a:off x="395287" y="981075"/>
            <a:ext cx="7991475" cy="47371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Длительность образования гидротермальных месторождений составляет от нескольких сотен до нескольких десятков тысяч лет. Наиболее значительные временные колебания характерны для жильных полей. Отдельные жилы формируются в короткие периоды (сотни и первые тысячи лет), но в целом рудное месторождение, поля и районы с учетом пульсационного, прерывистого функционирования гидротермальных систем и периодического изменения тектонических полей напряжения образуются частями в течение десятков тысяч лет. Судить о временных интервалах всего процесса рудообразования для систем, ассоциирующих с интрузиями позволяют оценки Л. Кетлса, согласно которым гидротермальные растворы отделяются от магмы в очагах, расположенных на гипабиссальных уровнях, в течение 20–25 тыс. лет.</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течение времени функционирования гидротермальной системы происходит запаздывание рудоотложения относительно метасоматических преобразований вмещающих пород. Длительность его оценивается в десятки–сотни тысяч лет, сопоставимых с длительностью стадий рудного процесса. В дальнейшем под стадией гидротермального минералообразования будем понимать часть периода, в течение которого из одного потока растворов, непрерывно поступавших в сферу рудоотложения, происходило сначала образование комплекса измененных околорудных пород, а затем отложение минералов руд.</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94" name="Shape 494"/>
        <p:cNvGrpSpPr/>
        <p:nvPr/>
      </p:nvGrpSpPr>
      <p:grpSpPr>
        <a:xfrm>
          <a:off x="0" y="0"/>
          <a:ext cx="0" cy="0"/>
          <a:chOff x="0" y="0"/>
          <a:chExt cx="0" cy="0"/>
        </a:xfrm>
      </p:grpSpPr>
      <p:sp>
        <p:nvSpPr>
          <p:cNvPr id="495" name="Google Shape;495;p81"/>
          <p:cNvSpPr txBox="1"/>
          <p:nvPr/>
        </p:nvSpPr>
        <p:spPr>
          <a:xfrm>
            <a:off x="539750" y="1125537"/>
            <a:ext cx="7920037" cy="4033837"/>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Перемещение вещества гидротермальными растворами осуществляется двумя способами – инфильтрацией и диффузией. </a:t>
            </a:r>
            <a:endParaRPr/>
          </a:p>
          <a:p>
            <a:pPr indent="0" lvl="0" marL="0" marR="0" rtl="0" algn="just">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Инфильтрация</a:t>
            </a:r>
            <a:r>
              <a:rPr b="0" i="0" lang="en-US" sz="1600" u="none">
                <a:solidFill>
                  <a:schemeClr val="dk1"/>
                </a:solidFill>
                <a:latin typeface="Arial"/>
                <a:ea typeface="Arial"/>
                <a:cs typeface="Arial"/>
                <a:sym typeface="Arial"/>
              </a:rPr>
              <a:t> обусловлена давлением парообразной фазы, литостатическим и гидростатическим напором, тектоническим стрессом и термическим градиентом. Это основной способ перемещения вещества</a:t>
            </a:r>
            <a:r>
              <a:rPr b="0" i="0" lang="en-US" sz="18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hlink"/>
              </a:buClr>
              <a:buSzPts val="1600"/>
              <a:buFont typeface="Arial"/>
              <a:buNone/>
            </a:pPr>
            <a:r>
              <a:rPr b="0" i="0" lang="en-US" sz="1600" u="none">
                <a:solidFill>
                  <a:schemeClr val="hlink"/>
                </a:solidFill>
                <a:latin typeface="Arial"/>
                <a:ea typeface="Arial"/>
                <a:cs typeface="Arial"/>
                <a:sym typeface="Arial"/>
              </a:rPr>
              <a:t>Диффузия</a:t>
            </a:r>
            <a:r>
              <a:rPr b="0" i="0" lang="en-US" sz="1600" u="none">
                <a:solidFill>
                  <a:schemeClr val="dk1"/>
                </a:solidFill>
                <a:latin typeface="Arial"/>
                <a:ea typeface="Arial"/>
                <a:cs typeface="Arial"/>
                <a:sym typeface="Arial"/>
              </a:rPr>
              <a:t> – исключительно медленный процесс (скорость 0,4–1,8 м за 10 тыс. лет). Она определяет ход метасоматических преобразований, способствуя проникновению растворов в поровые системы пород.</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Интервал глубинного гидротермального рудообразования по геологическим наблюдениям и теоретическим расчетам составляет около 10 км. В диапазоне глубин 0,8–2,5 км функционирует гидростатическая модель. Она сочетается с более глубинной литостатической системой. В целом для всего интервала рудообразования (10 км) градиент давления равен 1 МПа/км. Пример глубинного месторождения золота – Колар в Индии.</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99" name="Shape 499"/>
        <p:cNvGrpSpPr/>
        <p:nvPr/>
      </p:nvGrpSpPr>
      <p:grpSpPr>
        <a:xfrm>
          <a:off x="0" y="0"/>
          <a:ext cx="0" cy="0"/>
          <a:chOff x="0" y="0"/>
          <a:chExt cx="0" cy="0"/>
        </a:xfrm>
      </p:grpSpPr>
      <p:sp>
        <p:nvSpPr>
          <p:cNvPr id="500" name="Google Shape;500;p82"/>
          <p:cNvSpPr txBox="1"/>
          <p:nvPr/>
        </p:nvSpPr>
        <p:spPr>
          <a:xfrm>
            <a:off x="611187" y="1146175"/>
            <a:ext cx="7775575" cy="547052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Взаимосвязь кислых магм и гидротермальных месторождений объясняет разработанная </a:t>
            </a:r>
            <a:r>
              <a:rPr b="0" i="0" lang="en-US" sz="1600" u="none">
                <a:solidFill>
                  <a:schemeClr val="hlink"/>
                </a:solidFill>
                <a:latin typeface="Arial"/>
                <a:ea typeface="Arial"/>
                <a:cs typeface="Arial"/>
                <a:sym typeface="Arial"/>
              </a:rPr>
              <a:t>А.А.Маракушевым ликвационная концепция рудообразования</a:t>
            </a:r>
            <a:r>
              <a:rPr b="0" i="0" lang="en-US" sz="1600" u="none">
                <a:solidFill>
                  <a:schemeClr val="dk1"/>
                </a:solidFill>
                <a:latin typeface="Arial"/>
                <a:ea typeface="Arial"/>
                <a:cs typeface="Arial"/>
                <a:sym typeface="Arial"/>
              </a:rPr>
              <a:t>, согласно которой рудные расплавы, обогащенные литием, фтором и другими летучими компонентами, отщепляются от флюидных гранитных магм.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От таких расплавов при снижении давления отделяются гидротермальные растворы, </a:t>
            </a:r>
            <a:r>
              <a:rPr b="0" i="0" lang="en-US" sz="1600" u="none">
                <a:solidFill>
                  <a:schemeClr val="hlink"/>
                </a:solidFill>
                <a:latin typeface="Arial"/>
                <a:ea typeface="Arial"/>
                <a:cs typeface="Arial"/>
                <a:sym typeface="Arial"/>
              </a:rPr>
              <a:t>концентрирующие в себе кислотные компоненты, производящие интенсивное изменение окружающих пород</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Взаимодействие расплавов и растворов протекает в две стадии: </a:t>
            </a:r>
            <a:r>
              <a:rPr b="0" i="0" lang="en-US" sz="1600" u="none">
                <a:solidFill>
                  <a:schemeClr val="hlink"/>
                </a:solidFill>
                <a:latin typeface="Arial"/>
                <a:ea typeface="Arial"/>
                <a:cs typeface="Arial"/>
                <a:sym typeface="Arial"/>
              </a:rPr>
              <a:t>высоко- и низкотемпературные.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первую (кислотного выщелачивания) при температуре 350°С происходит контрастное распределение компонентов между рудными расплавами, в которых концентрируются щелочные соединения (типа Na</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WO</a:t>
            </a:r>
            <a:r>
              <a:rPr b="0" baseline="-25000" i="0" lang="en-US" sz="1600" u="none">
                <a:solidFill>
                  <a:schemeClr val="dk1"/>
                </a:solidFill>
                <a:latin typeface="Arial"/>
                <a:ea typeface="Arial"/>
                <a:cs typeface="Arial"/>
                <a:sym typeface="Arial"/>
              </a:rPr>
              <a:t>3 </a:t>
            </a:r>
            <a:r>
              <a:rPr b="0" i="0" lang="en-US" sz="1600" u="none">
                <a:solidFill>
                  <a:schemeClr val="dk1"/>
                </a:solidFill>
                <a:latin typeface="Arial"/>
                <a:ea typeface="Arial"/>
                <a:cs typeface="Arial"/>
                <a:sym typeface="Arial"/>
              </a:rPr>
              <a:t>Na</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MoO</a:t>
            </a:r>
            <a:r>
              <a:rPr b="0" baseline="-25000" i="0" lang="en-US" sz="1600" u="none">
                <a:solidFill>
                  <a:schemeClr val="dk1"/>
                </a:solidFill>
                <a:latin typeface="Arial"/>
                <a:ea typeface="Arial"/>
                <a:cs typeface="Arial"/>
                <a:sym typeface="Arial"/>
              </a:rPr>
              <a:t>4</a:t>
            </a:r>
            <a:r>
              <a:rPr b="0" i="0" lang="en-US" sz="1600" u="none">
                <a:solidFill>
                  <a:schemeClr val="dk1"/>
                </a:solidFill>
                <a:latin typeface="Arial"/>
                <a:ea typeface="Arial"/>
                <a:cs typeface="Arial"/>
                <a:sym typeface="Arial"/>
              </a:rPr>
              <a:t>, Na</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SnO</a:t>
            </a:r>
            <a:r>
              <a:rPr b="0" baseline="-25000" i="0" lang="en-US" sz="1600" u="none">
                <a:solidFill>
                  <a:schemeClr val="dk1"/>
                </a:solidFill>
                <a:latin typeface="Arial"/>
                <a:ea typeface="Arial"/>
                <a:cs typeface="Arial"/>
                <a:sym typeface="Arial"/>
              </a:rPr>
              <a:t>3</a:t>
            </a:r>
            <a:r>
              <a:rPr b="0" i="0" lang="en-US" sz="1600" u="none">
                <a:solidFill>
                  <a:schemeClr val="dk1"/>
                </a:solidFill>
                <a:latin typeface="Arial"/>
                <a:ea typeface="Arial"/>
                <a:cs typeface="Arial"/>
                <a:sym typeface="Arial"/>
              </a:rPr>
              <a:t> и др.) и равновесными с ними гидротермальными растворами, насыщенными кислотными компонентами. Именно в эту стадию образуются крупные залежи богатых руд.</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Переход к низкотемпературной стадии сопровождается переломом режима; распадом гидротермальных растворов на две фазы. В одной концентрируется водная полярная жидкость со щелочами (Na(OH)</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КОН и др.), а в другой смесь неполярных компонентов (Н</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HCl, H</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S, СО</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N</a:t>
            </a:r>
            <a:r>
              <a:rPr b="0" baseline="-25000" i="0" lang="en-US" sz="1600" u="none">
                <a:solidFill>
                  <a:schemeClr val="dk1"/>
                </a:solidFill>
                <a:latin typeface="Arial"/>
                <a:ea typeface="Arial"/>
                <a:cs typeface="Arial"/>
                <a:sym typeface="Arial"/>
              </a:rPr>
              <a:t>2</a:t>
            </a:r>
            <a:r>
              <a:rPr b="0" i="0" lang="en-US" sz="1600" u="none">
                <a:solidFill>
                  <a:schemeClr val="dk1"/>
                </a:solidFill>
                <a:latin typeface="Arial"/>
                <a:ea typeface="Arial"/>
                <a:cs typeface="Arial"/>
                <a:sym typeface="Arial"/>
              </a:rPr>
              <a:t> и др.).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течение обеих высоко- и низкотемпературных стадий формируются зональные ореолы гидротермально-метасоматических изменений.</a:t>
            </a:r>
            <a:endParaRPr/>
          </a:p>
          <a:p>
            <a:pPr indent="0" lvl="0" marL="0" marR="0" rtl="0" algn="l">
              <a:lnSpc>
                <a:spcPct val="100000"/>
              </a:lnSpc>
              <a:spcBef>
                <a:spcPts val="0"/>
              </a:spcBef>
              <a:spcAft>
                <a:spcPts val="0"/>
              </a:spcAft>
              <a:buNone/>
            </a:pPr>
            <a:r>
              <a:t/>
            </a:r>
            <a:endParaRPr b="0" i="0" sz="1600" u="none">
              <a:solidFill>
                <a:schemeClr val="dk1"/>
              </a:solidFill>
              <a:latin typeface="Arial"/>
              <a:ea typeface="Arial"/>
              <a:cs typeface="Arial"/>
              <a:sym typeface="Arial"/>
            </a:endParaRPr>
          </a:p>
        </p:txBody>
      </p:sp>
      <p:sp>
        <p:nvSpPr>
          <p:cNvPr id="501" name="Google Shape;501;p82"/>
          <p:cNvSpPr txBox="1"/>
          <p:nvPr/>
        </p:nvSpPr>
        <p:spPr>
          <a:xfrm>
            <a:off x="900112" y="620712"/>
            <a:ext cx="2490787"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Связь с магматизмом</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5" name="Shape 505"/>
        <p:cNvGrpSpPr/>
        <p:nvPr/>
      </p:nvGrpSpPr>
      <p:grpSpPr>
        <a:xfrm>
          <a:off x="0" y="0"/>
          <a:ext cx="0" cy="0"/>
          <a:chOff x="0" y="0"/>
          <a:chExt cx="0" cy="0"/>
        </a:xfrm>
      </p:grpSpPr>
      <p:sp>
        <p:nvSpPr>
          <p:cNvPr id="506" name="Google Shape;506;p83"/>
          <p:cNvSpPr txBox="1"/>
          <p:nvPr/>
        </p:nvSpPr>
        <p:spPr>
          <a:xfrm>
            <a:off x="592137" y="423862"/>
            <a:ext cx="7780337"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Современные гидротермальные системы и их роль в развитии теории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гидротермального рудообразования.</a:t>
            </a:r>
            <a:endParaRPr/>
          </a:p>
        </p:txBody>
      </p:sp>
      <p:sp>
        <p:nvSpPr>
          <p:cNvPr id="507" name="Google Shape;507;p83"/>
          <p:cNvSpPr txBox="1"/>
          <p:nvPr/>
        </p:nvSpPr>
        <p:spPr>
          <a:xfrm>
            <a:off x="395287" y="1295400"/>
            <a:ext cx="8280400" cy="131445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К современным аналогам палеогидротермальных систем относятся: эксгаляционные процессы срединно-океанических хребтов; фумарольные воды Камчатки (Узун-Гейзерная система), Аляски (Долина десяти тысяч дымов), Чили и других регионов; минерализованные источники Красного моря, полуострова Челекен (Каспийское море), Южной Калифорнии и других территорий.</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11" name="Shape 511"/>
        <p:cNvGrpSpPr/>
        <p:nvPr/>
      </p:nvGrpSpPr>
      <p:grpSpPr>
        <a:xfrm>
          <a:off x="0" y="0"/>
          <a:ext cx="0" cy="0"/>
          <a:chOff x="0" y="0"/>
          <a:chExt cx="0" cy="0"/>
        </a:xfrm>
      </p:grpSpPr>
      <p:sp>
        <p:nvSpPr>
          <p:cNvPr id="512" name="Google Shape;512;p84"/>
          <p:cNvSpPr txBox="1"/>
          <p:nvPr/>
        </p:nvSpPr>
        <p:spPr>
          <a:xfrm>
            <a:off x="468312" y="569912"/>
            <a:ext cx="8208962" cy="5715000"/>
          </a:xfrm>
          <a:prstGeom prst="rect">
            <a:avLst/>
          </a:prstGeom>
          <a:noFill/>
          <a:ln>
            <a:noFill/>
          </a:ln>
        </p:spPr>
        <p:txBody>
          <a:bodyPr anchorCtr="0" anchor="ctr" bIns="45700" lIns="91425" spcFirstLastPara="1" rIns="91425" wrap="square" tIns="45700">
            <a:noAutofit/>
          </a:bodyPr>
          <a:lstStyle/>
          <a:p>
            <a:pPr indent="314325"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Отложение вещества из гидротермальных растворов </a:t>
            </a:r>
            <a:r>
              <a:rPr b="0" i="0" lang="en-US" sz="1600" u="none">
                <a:solidFill>
                  <a:schemeClr val="dk1"/>
                </a:solidFill>
                <a:latin typeface="Arial"/>
                <a:ea typeface="Arial"/>
                <a:cs typeface="Arial"/>
                <a:sym typeface="Arial"/>
              </a:rPr>
              <a:t>вызвано следующими причинами: обменными окислительно-восставитальными реакциями, изменением рН, коагуляцией коллоидов, распадом комплексных ионов, фильтрационным эффектом, сорбцией, естественными электрическими полями, изменением температуры и давления и другими менее исследованными причинами (сейсмические явления, магнитные поля и др.).</a:t>
            </a:r>
            <a:endParaRPr/>
          </a:p>
          <a:p>
            <a:pPr indent="314325"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Соотношение металлов, серы, кислорода и других элементов, возникшие при различных физико-химических условиях рудообразования, отражается на составе выпадающих из растворов минералов, совокупность которых составляет естественные парагенетические сообщества.</a:t>
            </a:r>
            <a:endParaRPr/>
          </a:p>
          <a:p>
            <a:pPr indent="314325"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Особую роль в гидротермальном процессе играет режим </a:t>
            </a:r>
            <a:r>
              <a:rPr b="0" i="0" lang="en-US" sz="1600" u="none">
                <a:solidFill>
                  <a:schemeClr val="hlink"/>
                </a:solidFill>
                <a:latin typeface="Arial"/>
                <a:ea typeface="Arial"/>
                <a:cs typeface="Arial"/>
                <a:sym typeface="Arial"/>
              </a:rPr>
              <a:t>серы и кислорода</a:t>
            </a:r>
            <a:r>
              <a:rPr b="0" i="0" lang="en-US" sz="1600" u="none">
                <a:solidFill>
                  <a:schemeClr val="dk1"/>
                </a:solidFill>
                <a:latin typeface="Arial"/>
                <a:ea typeface="Arial"/>
                <a:cs typeface="Arial"/>
                <a:sym typeface="Arial"/>
              </a:rPr>
              <a:t>. </a:t>
            </a:r>
            <a:endParaRPr/>
          </a:p>
          <a:p>
            <a:pPr indent="314325"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При высоком потенциале серы возникают сульфиды, а кислорода – легкорастворимые сульфаты. </a:t>
            </a:r>
            <a:endParaRPr/>
          </a:p>
          <a:p>
            <a:pPr indent="314325"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Сродство металлов к сере (чем оно сильнее, тем раньше образуется соединение) образует закономерный ряд: Zn, Mo, Sn, Fe, Pb, Cu... Sb, Hg. Подобный ряд установлен и сродству металлов к кислороду: Be, Mg, Li, Nb, Mn, Cr... Sb, Pb, Hg, Ag. Режим кислорода меняется в разрезе верхней части земной коры. В направлении к поверхности парциальное давление кислорода увеличивается. В результате сульфиды сменяются сульфатами.</a:t>
            </a:r>
            <a:endParaRPr/>
          </a:p>
          <a:p>
            <a:pPr indent="314325"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ходе гидротермального процесса часто сначала потенциал серы растет, а затем к его концу понижается. Поэтому вначале и конце этапа рудообразования формируются малосернистые соединения. Максимум сульфидов выпадает в средние стадии.</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16" name="Shape 516"/>
        <p:cNvGrpSpPr/>
        <p:nvPr/>
      </p:nvGrpSpPr>
      <p:grpSpPr>
        <a:xfrm>
          <a:off x="0" y="0"/>
          <a:ext cx="0" cy="0"/>
          <a:chOff x="0" y="0"/>
          <a:chExt cx="0" cy="0"/>
        </a:xfrm>
      </p:grpSpPr>
      <p:sp>
        <p:nvSpPr>
          <p:cNvPr id="517" name="Google Shape;517;p85"/>
          <p:cNvSpPr txBox="1"/>
          <p:nvPr/>
        </p:nvSpPr>
        <p:spPr>
          <a:xfrm>
            <a:off x="539750" y="981075"/>
            <a:ext cx="8121650" cy="522605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Современные сульфидные проявления морей и океанов. </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«Гидротермальные поля океанского дна»</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современных морях и океанах </a:t>
            </a:r>
            <a:r>
              <a:rPr b="0" i="0" lang="en-US" sz="1600" u="none">
                <a:solidFill>
                  <a:schemeClr val="hlink"/>
                </a:solidFill>
                <a:latin typeface="Arial"/>
                <a:ea typeface="Arial"/>
                <a:cs typeface="Arial"/>
                <a:sym typeface="Arial"/>
              </a:rPr>
              <a:t>гидротермальные сульфидные проявления формируются в зонах срединноокеанических хребтов и областях заостроводужного спрединга и внутриплитного вулканизма ("горячие точки").</a:t>
            </a:r>
            <a:r>
              <a:rPr b="0" i="0" lang="en-US" sz="16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В местах активной гидротермальной деятельности на дне океана образуются рудные постройки, достигающие 70 м в высоту и имеющие диаметр основания до нескольких сотен метров. Каждая такая постройка состоит из нескольких миллионов тонн рудного вещества. В пределах отдельных площадей (месторождений или рудных полей) располагается несколько десятков таких конусовидных холмов, увенчанных сверху трубообразными телами </a:t>
            </a:r>
            <a:r>
              <a:rPr b="0" i="0" lang="en-US" sz="1600" u="none">
                <a:solidFill>
                  <a:schemeClr val="hlink"/>
                </a:solidFill>
                <a:latin typeface="Arial"/>
                <a:ea typeface="Arial"/>
                <a:cs typeface="Arial"/>
                <a:sym typeface="Arial"/>
              </a:rPr>
              <a:t>"черных курильщиков".</a:t>
            </a:r>
            <a:r>
              <a:rPr b="0" i="0" lang="en-US" sz="1600" u="none">
                <a:solidFill>
                  <a:schemeClr val="dk1"/>
                </a:solidFill>
                <a:latin typeface="Arial"/>
                <a:ea typeface="Arial"/>
                <a:cs typeface="Arial"/>
                <a:sym typeface="Arial"/>
              </a:rPr>
              <a:t> Подобное поле содержит 30–50 млн. тонн гидротермального вещества. В настоящее время эти проявления нигде в мире не разрабатываются и представляют пока потенциальные </a:t>
            </a:r>
            <a:r>
              <a:rPr b="0" i="0" lang="en-US" sz="1600" u="none">
                <a:solidFill>
                  <a:schemeClr val="hlink"/>
                </a:solidFill>
                <a:latin typeface="Arial"/>
                <a:ea typeface="Arial"/>
                <a:cs typeface="Arial"/>
                <a:sym typeface="Arial"/>
              </a:rPr>
              <a:t>медно-цинково-колчеданные руды будущего</a:t>
            </a:r>
            <a:r>
              <a:rPr b="0" i="0" lang="en-US" sz="1600" u="none">
                <a:solidFill>
                  <a:schemeClr val="dk1"/>
                </a:solidFill>
                <a:latin typeface="Arial"/>
                <a:ea typeface="Arial"/>
                <a:cs typeface="Arial"/>
                <a:sym typeface="Arial"/>
              </a:rPr>
              <a:t>.</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Механизм их формирования состоит в «засасывании» морских вод по трещинам в базальтах и листрическим разломам на значительную глубину, с разогревом вод и выщелачиванием из основных магматитов рудного вещества</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21" name="Shape 521"/>
        <p:cNvGrpSpPr/>
        <p:nvPr/>
      </p:nvGrpSpPr>
      <p:grpSpPr>
        <a:xfrm>
          <a:off x="0" y="0"/>
          <a:ext cx="0" cy="0"/>
          <a:chOff x="0" y="0"/>
          <a:chExt cx="0" cy="0"/>
        </a:xfrm>
      </p:grpSpPr>
      <p:pic>
        <p:nvPicPr>
          <p:cNvPr id="522" name="Google Shape;522;p86"/>
          <p:cNvPicPr preferRelativeResize="0"/>
          <p:nvPr/>
        </p:nvPicPr>
        <p:blipFill rotWithShape="1">
          <a:blip r:embed="rId3">
            <a:alphaModFix/>
          </a:blip>
          <a:srcRect b="0" l="0" r="0" t="0"/>
          <a:stretch/>
        </p:blipFill>
        <p:spPr>
          <a:xfrm>
            <a:off x="0" y="260350"/>
            <a:ext cx="9129712" cy="5524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26" name="Shape 526"/>
        <p:cNvGrpSpPr/>
        <p:nvPr/>
      </p:nvGrpSpPr>
      <p:grpSpPr>
        <a:xfrm>
          <a:off x="0" y="0"/>
          <a:ext cx="0" cy="0"/>
          <a:chOff x="0" y="0"/>
          <a:chExt cx="0" cy="0"/>
        </a:xfrm>
      </p:grpSpPr>
      <p:sp>
        <p:nvSpPr>
          <p:cNvPr id="527" name="Google Shape;527;p87"/>
          <p:cNvSpPr txBox="1"/>
          <p:nvPr>
            <p:ph idx="1" type="body"/>
          </p:nvPr>
        </p:nvSpPr>
        <p:spPr>
          <a:xfrm>
            <a:off x="0" y="5229225"/>
            <a:ext cx="4643437" cy="16287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Черный курильщик в Калифорнийском заливе.</a:t>
            </a:r>
            <a:endParaRPr/>
          </a:p>
          <a:p>
            <a:pPr indent="-342900" lvl="0" marL="342900" marR="0" rtl="0" algn="l">
              <a:lnSpc>
                <a:spcPct val="80000"/>
              </a:lnSpc>
              <a:spcBef>
                <a:spcPts val="48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T = 350°C. Извергает раствор, пересыщенный сульфидами Pb, Zn, Cu, Fe. </a:t>
            </a:r>
            <a:endParaRPr/>
          </a:p>
        </p:txBody>
      </p:sp>
      <p:pic>
        <p:nvPicPr>
          <p:cNvPr id="528" name="Google Shape;528;p87"/>
          <p:cNvPicPr preferRelativeResize="0"/>
          <p:nvPr/>
        </p:nvPicPr>
        <p:blipFill rotWithShape="1">
          <a:blip r:embed="rId3">
            <a:alphaModFix/>
          </a:blip>
          <a:srcRect b="0" l="0" r="0" t="0"/>
          <a:stretch/>
        </p:blipFill>
        <p:spPr>
          <a:xfrm>
            <a:off x="4643437" y="0"/>
            <a:ext cx="4500562" cy="6858000"/>
          </a:xfrm>
          <a:prstGeom prst="rect">
            <a:avLst/>
          </a:prstGeom>
          <a:noFill/>
          <a:ln>
            <a:noFill/>
          </a:ln>
        </p:spPr>
      </p:pic>
      <p:pic>
        <p:nvPicPr>
          <p:cNvPr id="529" name="Google Shape;529;p87"/>
          <p:cNvPicPr preferRelativeResize="0"/>
          <p:nvPr/>
        </p:nvPicPr>
        <p:blipFill rotWithShape="1">
          <a:blip r:embed="rId4">
            <a:alphaModFix/>
          </a:blip>
          <a:srcRect b="0" l="0" r="0" t="0"/>
          <a:stretch/>
        </p:blipFill>
        <p:spPr>
          <a:xfrm>
            <a:off x="-49212" y="0"/>
            <a:ext cx="4692650" cy="5157787"/>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33" name="Shape 533"/>
        <p:cNvGrpSpPr/>
        <p:nvPr/>
      </p:nvGrpSpPr>
      <p:grpSpPr>
        <a:xfrm>
          <a:off x="0" y="0"/>
          <a:ext cx="0" cy="0"/>
          <a:chOff x="0" y="0"/>
          <a:chExt cx="0" cy="0"/>
        </a:xfrm>
      </p:grpSpPr>
      <p:pic>
        <p:nvPicPr>
          <p:cNvPr id="534" name="Google Shape;534;p88"/>
          <p:cNvPicPr preferRelativeResize="0"/>
          <p:nvPr/>
        </p:nvPicPr>
        <p:blipFill rotWithShape="1">
          <a:blip r:embed="rId3">
            <a:alphaModFix/>
          </a:blip>
          <a:srcRect b="0" l="0" r="0" t="0"/>
          <a:stretch/>
        </p:blipFill>
        <p:spPr>
          <a:xfrm>
            <a:off x="0" y="0"/>
            <a:ext cx="9144000" cy="41084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38" name="Shape 538"/>
        <p:cNvGrpSpPr/>
        <p:nvPr/>
      </p:nvGrpSpPr>
      <p:grpSpPr>
        <a:xfrm>
          <a:off x="0" y="0"/>
          <a:ext cx="0" cy="0"/>
          <a:chOff x="0" y="0"/>
          <a:chExt cx="0" cy="0"/>
        </a:xfrm>
      </p:grpSpPr>
      <p:sp>
        <p:nvSpPr>
          <p:cNvPr id="539" name="Google Shape;539;p8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4400">
              <a:solidFill>
                <a:schemeClr val="dk1"/>
              </a:solidFill>
              <a:latin typeface="Calibri"/>
              <a:ea typeface="Calibri"/>
              <a:cs typeface="Calibri"/>
              <a:sym typeface="Calibri"/>
            </a:endParaRPr>
          </a:p>
        </p:txBody>
      </p:sp>
      <p:pic>
        <p:nvPicPr>
          <p:cNvPr id="540" name="Google Shape;540;p89"/>
          <p:cNvPicPr preferRelativeResize="0"/>
          <p:nvPr/>
        </p:nvPicPr>
        <p:blipFill rotWithShape="1">
          <a:blip r:embed="rId3">
            <a:alphaModFix/>
          </a:blip>
          <a:srcRect b="0" l="0" r="0" t="0"/>
          <a:stretch/>
        </p:blipFill>
        <p:spPr>
          <a:xfrm>
            <a:off x="4643437" y="0"/>
            <a:ext cx="4537075" cy="5951537"/>
          </a:xfrm>
          <a:prstGeom prst="rect">
            <a:avLst/>
          </a:prstGeom>
          <a:noFill/>
          <a:ln>
            <a:noFill/>
          </a:ln>
        </p:spPr>
      </p:pic>
      <p:pic>
        <p:nvPicPr>
          <p:cNvPr id="541" name="Google Shape;541;p89"/>
          <p:cNvPicPr preferRelativeResize="0"/>
          <p:nvPr/>
        </p:nvPicPr>
        <p:blipFill rotWithShape="1">
          <a:blip r:embed="rId4">
            <a:alphaModFix/>
          </a:blip>
          <a:srcRect b="0" l="0" r="0" t="0"/>
          <a:stretch/>
        </p:blipFill>
        <p:spPr>
          <a:xfrm>
            <a:off x="0" y="0"/>
            <a:ext cx="4686300" cy="47974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45" name="Shape 545"/>
        <p:cNvGrpSpPr/>
        <p:nvPr/>
      </p:nvGrpSpPr>
      <p:grpSpPr>
        <a:xfrm>
          <a:off x="0" y="0"/>
          <a:ext cx="0" cy="0"/>
          <a:chOff x="0" y="0"/>
          <a:chExt cx="0" cy="0"/>
        </a:xfrm>
      </p:grpSpPr>
      <p:sp>
        <p:nvSpPr>
          <p:cNvPr id="546" name="Google Shape;546;p9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4400">
              <a:solidFill>
                <a:schemeClr val="dk1"/>
              </a:solidFill>
              <a:latin typeface="Calibri"/>
              <a:ea typeface="Calibri"/>
              <a:cs typeface="Calibri"/>
              <a:sym typeface="Calibri"/>
            </a:endParaRPr>
          </a:p>
        </p:txBody>
      </p:sp>
      <p:pic>
        <p:nvPicPr>
          <p:cNvPr id="547" name="Google Shape;547;p90"/>
          <p:cNvPicPr preferRelativeResize="0"/>
          <p:nvPr/>
        </p:nvPicPr>
        <p:blipFill rotWithShape="1">
          <a:blip r:embed="rId3">
            <a:alphaModFix/>
          </a:blip>
          <a:srcRect b="0" l="0" r="0" t="0"/>
          <a:stretch/>
        </p:blipFill>
        <p:spPr>
          <a:xfrm>
            <a:off x="0" y="404812"/>
            <a:ext cx="8893175" cy="552608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51" name="Shape 551"/>
        <p:cNvGrpSpPr/>
        <p:nvPr/>
      </p:nvGrpSpPr>
      <p:grpSpPr>
        <a:xfrm>
          <a:off x="0" y="0"/>
          <a:ext cx="0" cy="0"/>
          <a:chOff x="0" y="0"/>
          <a:chExt cx="0" cy="0"/>
        </a:xfrm>
      </p:grpSpPr>
      <p:sp>
        <p:nvSpPr>
          <p:cNvPr id="552" name="Google Shape;552;p9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4400">
              <a:solidFill>
                <a:schemeClr val="dk1"/>
              </a:solidFill>
              <a:latin typeface="Calibri"/>
              <a:ea typeface="Calibri"/>
              <a:cs typeface="Calibri"/>
              <a:sym typeface="Calibri"/>
            </a:endParaRPr>
          </a:p>
        </p:txBody>
      </p:sp>
      <p:pic>
        <p:nvPicPr>
          <p:cNvPr id="553" name="Google Shape;553;p91"/>
          <p:cNvPicPr preferRelativeResize="0"/>
          <p:nvPr/>
        </p:nvPicPr>
        <p:blipFill rotWithShape="1">
          <a:blip r:embed="rId3">
            <a:alphaModFix/>
          </a:blip>
          <a:srcRect b="0" l="0" r="0" t="0"/>
          <a:stretch/>
        </p:blipFill>
        <p:spPr>
          <a:xfrm>
            <a:off x="0" y="0"/>
            <a:ext cx="9144000" cy="4806950"/>
          </a:xfrm>
          <a:prstGeom prst="rect">
            <a:avLst/>
          </a:prstGeom>
          <a:noFill/>
          <a:ln>
            <a:noFill/>
          </a:ln>
        </p:spPr>
      </p:pic>
      <p:pic>
        <p:nvPicPr>
          <p:cNvPr id="554" name="Google Shape;554;p91"/>
          <p:cNvPicPr preferRelativeResize="0"/>
          <p:nvPr/>
        </p:nvPicPr>
        <p:blipFill rotWithShape="1">
          <a:blip r:embed="rId4">
            <a:alphaModFix/>
          </a:blip>
          <a:srcRect b="0" l="0" r="0" t="0"/>
          <a:stretch/>
        </p:blipFill>
        <p:spPr>
          <a:xfrm>
            <a:off x="179387" y="4797425"/>
            <a:ext cx="5616575" cy="2041525"/>
          </a:xfrm>
          <a:prstGeom prst="rect">
            <a:avLst/>
          </a:prstGeom>
          <a:noFill/>
          <a:ln>
            <a:noFill/>
          </a:ln>
        </p:spPr>
      </p:pic>
      <p:sp>
        <p:nvSpPr>
          <p:cNvPr id="555" name="Google Shape;555;p91"/>
          <p:cNvSpPr/>
          <p:nvPr/>
        </p:nvSpPr>
        <p:spPr>
          <a:xfrm>
            <a:off x="0" y="4724400"/>
            <a:ext cx="684212" cy="36036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556" name="Google Shape;556;p91"/>
          <p:cNvPicPr preferRelativeResize="0"/>
          <p:nvPr/>
        </p:nvPicPr>
        <p:blipFill rotWithShape="1">
          <a:blip r:embed="rId5">
            <a:alphaModFix/>
          </a:blip>
          <a:srcRect b="0" l="0" r="0" t="0"/>
          <a:stretch/>
        </p:blipFill>
        <p:spPr>
          <a:xfrm>
            <a:off x="2500312" y="0"/>
            <a:ext cx="4284662" cy="5492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60" name="Shape 560"/>
        <p:cNvGrpSpPr/>
        <p:nvPr/>
      </p:nvGrpSpPr>
      <p:grpSpPr>
        <a:xfrm>
          <a:off x="0" y="0"/>
          <a:ext cx="0" cy="0"/>
          <a:chOff x="0" y="0"/>
          <a:chExt cx="0" cy="0"/>
        </a:xfrm>
      </p:grpSpPr>
      <p:pic>
        <p:nvPicPr>
          <p:cNvPr id="561" name="Google Shape;561;p92"/>
          <p:cNvPicPr preferRelativeResize="0"/>
          <p:nvPr>
            <p:ph type="title"/>
          </p:nvPr>
        </p:nvPicPr>
        <p:blipFill rotWithShape="1">
          <a:blip r:embed="rId3">
            <a:alphaModFix/>
          </a:blip>
          <a:srcRect b="0" l="0" r="0" t="0"/>
          <a:stretch/>
        </p:blipFill>
        <p:spPr>
          <a:xfrm>
            <a:off x="427037" y="0"/>
            <a:ext cx="8432800" cy="930275"/>
          </a:xfrm>
          <a:prstGeom prst="rect">
            <a:avLst/>
          </a:prstGeom>
          <a:noFill/>
          <a:ln>
            <a:noFill/>
          </a:ln>
        </p:spPr>
      </p:pic>
      <p:pic>
        <p:nvPicPr>
          <p:cNvPr id="562" name="Google Shape;562;p92"/>
          <p:cNvPicPr preferRelativeResize="0"/>
          <p:nvPr/>
        </p:nvPicPr>
        <p:blipFill rotWithShape="1">
          <a:blip r:embed="rId4">
            <a:alphaModFix/>
          </a:blip>
          <a:srcRect b="0" l="0" r="0" t="0"/>
          <a:stretch/>
        </p:blipFill>
        <p:spPr>
          <a:xfrm>
            <a:off x="179387" y="1052512"/>
            <a:ext cx="4321175" cy="4127500"/>
          </a:xfrm>
          <a:prstGeom prst="rect">
            <a:avLst/>
          </a:prstGeom>
          <a:noFill/>
          <a:ln>
            <a:noFill/>
          </a:ln>
        </p:spPr>
      </p:pic>
      <p:pic>
        <p:nvPicPr>
          <p:cNvPr id="563" name="Google Shape;563;p92"/>
          <p:cNvPicPr preferRelativeResize="0"/>
          <p:nvPr/>
        </p:nvPicPr>
        <p:blipFill rotWithShape="1">
          <a:blip r:embed="rId5">
            <a:alphaModFix/>
          </a:blip>
          <a:srcRect b="0" l="0" r="0" t="0"/>
          <a:stretch/>
        </p:blipFill>
        <p:spPr>
          <a:xfrm>
            <a:off x="4560887" y="1052512"/>
            <a:ext cx="4583112" cy="2925762"/>
          </a:xfrm>
          <a:prstGeom prst="rect">
            <a:avLst/>
          </a:prstGeom>
          <a:noFill/>
          <a:ln>
            <a:noFill/>
          </a:ln>
        </p:spPr>
      </p:pic>
      <p:pic>
        <p:nvPicPr>
          <p:cNvPr id="564" name="Google Shape;564;p92"/>
          <p:cNvPicPr preferRelativeResize="0"/>
          <p:nvPr/>
        </p:nvPicPr>
        <p:blipFill rotWithShape="1">
          <a:blip r:embed="rId6">
            <a:alphaModFix/>
          </a:blip>
          <a:srcRect b="0" l="0" r="0" t="0"/>
          <a:stretch/>
        </p:blipFill>
        <p:spPr>
          <a:xfrm>
            <a:off x="4284662" y="3860800"/>
            <a:ext cx="4859337" cy="2692400"/>
          </a:xfrm>
          <a:prstGeom prst="rect">
            <a:avLst/>
          </a:prstGeom>
          <a:noFill/>
          <a:ln>
            <a:noFill/>
          </a:ln>
        </p:spPr>
      </p:pic>
      <p:sp>
        <p:nvSpPr>
          <p:cNvPr id="565" name="Google Shape;565;p92"/>
          <p:cNvSpPr/>
          <p:nvPr/>
        </p:nvSpPr>
        <p:spPr>
          <a:xfrm>
            <a:off x="8532812" y="6237287"/>
            <a:ext cx="611187" cy="28733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69" name="Shape 569"/>
        <p:cNvGrpSpPr/>
        <p:nvPr/>
      </p:nvGrpSpPr>
      <p:grpSpPr>
        <a:xfrm>
          <a:off x="0" y="0"/>
          <a:ext cx="0" cy="0"/>
          <a:chOff x="0" y="0"/>
          <a:chExt cx="0" cy="0"/>
        </a:xfrm>
      </p:grpSpPr>
      <p:sp>
        <p:nvSpPr>
          <p:cNvPr id="570" name="Google Shape;570;p93"/>
          <p:cNvSpPr txBox="1"/>
          <p:nvPr/>
        </p:nvSpPr>
        <p:spPr>
          <a:xfrm>
            <a:off x="395287" y="1309687"/>
            <a:ext cx="7848600" cy="106997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Гидродинамические условия формирования гидротермальных месторождений можно условно описать тремя моделями рудообразующих конвекционных систем: вынужденная, свободная и гравитационная (по А.А. Пэку).</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74" name="Shape 574"/>
        <p:cNvGrpSpPr/>
        <p:nvPr/>
      </p:nvGrpSpPr>
      <p:grpSpPr>
        <a:xfrm>
          <a:off x="0" y="0"/>
          <a:ext cx="0" cy="0"/>
          <a:chOff x="0" y="0"/>
          <a:chExt cx="0" cy="0"/>
        </a:xfrm>
      </p:grpSpPr>
      <p:sp>
        <p:nvSpPr>
          <p:cNvPr id="575" name="Google Shape;575;p94"/>
          <p:cNvSpPr txBox="1"/>
          <p:nvPr/>
        </p:nvSpPr>
        <p:spPr>
          <a:xfrm>
            <a:off x="684212" y="836612"/>
            <a:ext cx="8066087" cy="327025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Вынужденная конвекция </a:t>
            </a:r>
            <a:r>
              <a:rPr b="0" i="0" lang="en-US" sz="1600" u="none">
                <a:solidFill>
                  <a:schemeClr val="dk1"/>
                </a:solidFill>
                <a:latin typeface="Arial"/>
                <a:ea typeface="Arial"/>
                <a:cs typeface="Arial"/>
                <a:sym typeface="Arial"/>
              </a:rPr>
              <a:t>обусловлена действием внешних сил. Она бывает вызвана: 1) генерацией растворов при кристаллизации магм и дегидратации в связи с диаганезом осадков и метаморфизмом пород и 2) выжиманием растворов при уплотнении осадочных толщ. В результате образуются трещины гидроразрыва. При становлении гранитного массива при температурах 600- 800°С прочность на разрыв составляет 2–4 МПа, а проницаемость возникающих трещин отрыва пропорциональная квадрату их раскрытия. При метаморфогенной дегидратации объем системы увеличивается, а давление приближается к литостатическому. Аналогичная ситуация наблюдается и при уплотнении пород. В рассмотренной системе давление в области питания гидротермального потока близко к литостатическому. Оно вызывает восходящее движение растворов вплоть до области их разгрузки на земную поверхность. Средний градиент давления равен 10 МПа/км.</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79" name="Shape 579"/>
        <p:cNvGrpSpPr/>
        <p:nvPr/>
      </p:nvGrpSpPr>
      <p:grpSpPr>
        <a:xfrm>
          <a:off x="0" y="0"/>
          <a:ext cx="0" cy="0"/>
          <a:chOff x="0" y="0"/>
          <a:chExt cx="0" cy="0"/>
        </a:xfrm>
      </p:grpSpPr>
      <p:sp>
        <p:nvSpPr>
          <p:cNvPr id="580" name="Google Shape;580;p95"/>
          <p:cNvSpPr txBox="1"/>
          <p:nvPr/>
        </p:nvSpPr>
        <p:spPr>
          <a:xfrm>
            <a:off x="539750" y="692150"/>
            <a:ext cx="7993062" cy="5959475"/>
          </a:xfrm>
          <a:prstGeom prst="rect">
            <a:avLst/>
          </a:prstGeom>
          <a:noFill/>
          <a:ln>
            <a:noFill/>
          </a:ln>
        </p:spPr>
        <p:txBody>
          <a:bodyPr anchorCtr="0" anchor="ctr" bIns="45700" lIns="91425" spcFirstLastPara="1" rIns="91425" wrap="square" tIns="45700">
            <a:noAutofit/>
          </a:bodyPr>
          <a:lstStyle/>
          <a:p>
            <a:pPr indent="314325"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Свободная конвекция </a:t>
            </a:r>
            <a:r>
              <a:rPr b="0" i="0" lang="en-US" sz="1600" u="none">
                <a:solidFill>
                  <a:schemeClr val="dk1"/>
                </a:solidFill>
                <a:latin typeface="Arial"/>
                <a:ea typeface="Arial"/>
                <a:cs typeface="Arial"/>
                <a:sym typeface="Arial"/>
              </a:rPr>
              <a:t>характерна для систем двух типов – тепловой и концентрационной. Тепловую конвекцию описывают параметры: перепад граничных температур (200°С), вертикальная протяженность (5 км), трещинная проницаемость среды (0,01 мД), поскольку она на много порядков выше породной. Согласно расчетам, проведенным А.А.Пэком, градиент давления не превышает 0,5–1,0 МПа/км. Концентрационная конвекция встречается только при формировании стратиформных месторождений.</a:t>
            </a:r>
            <a:endParaRPr/>
          </a:p>
          <a:p>
            <a:pPr indent="314325"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Гравитационная конвекция </a:t>
            </a:r>
            <a:r>
              <a:rPr b="0" i="0" lang="en-US" sz="1600" u="none">
                <a:solidFill>
                  <a:schemeClr val="dk1"/>
                </a:solidFill>
                <a:latin typeface="Arial"/>
                <a:ea typeface="Arial"/>
                <a:cs typeface="Arial"/>
                <a:sym typeface="Arial"/>
              </a:rPr>
              <a:t>для системы со следующими па­раметрами: перепад высот движения растворов 4 км; длина системы 40–80 км, плотность флюида 1000 кг/м будет характеризоваться градиентом давления 0,5–1,0 МПа/км.</a:t>
            </a:r>
            <a:endParaRPr/>
          </a:p>
          <a:p>
            <a:pPr indent="314325" lvl="0" marL="0" marR="0" rtl="0" algn="l">
              <a:lnSpc>
                <a:spcPct val="100000"/>
              </a:lnSpc>
              <a:spcBef>
                <a:spcPts val="0"/>
              </a:spcBef>
              <a:spcAft>
                <a:spcPts val="0"/>
              </a:spcAft>
              <a:buClr>
                <a:schemeClr val="dk1"/>
              </a:buClr>
              <a:buSzPts val="1600"/>
              <a:buFont typeface="Arial"/>
              <a:buNone/>
            </a:pPr>
            <a:r>
              <a:rPr b="0" i="1" lang="en-US" sz="1600" u="none">
                <a:solidFill>
                  <a:schemeClr val="dk1"/>
                </a:solidFill>
                <a:latin typeface="Arial"/>
                <a:ea typeface="Arial"/>
                <a:cs typeface="Arial"/>
                <a:sym typeface="Arial"/>
              </a:rPr>
              <a:t>Степень гидродинамического сосредоточения потока растворов </a:t>
            </a:r>
            <a:r>
              <a:rPr b="0" i="0" lang="en-US" sz="1600" u="none">
                <a:solidFill>
                  <a:schemeClr val="dk1"/>
                </a:solidFill>
                <a:latin typeface="Arial"/>
                <a:ea typeface="Arial"/>
                <a:cs typeface="Arial"/>
                <a:sym typeface="Arial"/>
              </a:rPr>
              <a:t>определяется уменьшением площади его поперечного сечения. Исходные параметры рудоносной системы, связанной с интрузивным массивом: 1) при прохождении через область рудоотложения концентрация раствора уменьшается на 0,05 г/кг; 2) для образования крупного месторождения цветных металлов (запасы 5 108 т руды) необходимо 1010 т раствора; 3) в магме Н2O 2–3%. Чтобы получить требуемое количество раствора, в очаге должно быть 200 км3 магмы; 4) при среднем содержании металлов 1% объем рудной массы составит 0,02 км3. В итоге по соотношению объемов источника рудного вещества и собственно рудной массы определяем степень сосредоточения. Для наших расчетов она равна 104, для систем диагенетической дегидратации – 10. Установлено, что чем более низкотемпературные гидротермальные системы, тем меньше степень сосредоточения растворов. Минимальные значения характерны для стратиформных месторождений.</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84" name="Shape 584"/>
        <p:cNvGrpSpPr/>
        <p:nvPr/>
      </p:nvGrpSpPr>
      <p:grpSpPr>
        <a:xfrm>
          <a:off x="0" y="0"/>
          <a:ext cx="0" cy="0"/>
          <a:chOff x="0" y="0"/>
          <a:chExt cx="0" cy="0"/>
        </a:xfrm>
      </p:grpSpPr>
      <p:sp>
        <p:nvSpPr>
          <p:cNvPr id="585" name="Google Shape;585;p96"/>
          <p:cNvSpPr txBox="1"/>
          <p:nvPr/>
        </p:nvSpPr>
        <p:spPr>
          <a:xfrm>
            <a:off x="250825" y="549275"/>
            <a:ext cx="8208962" cy="2536825"/>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Смешение растворов происходит вследствие общей тенденции для всех видов подземных флюидов сосредоточиваться в наиболее проницаемых элементах геологических структур. Гидродинамическое строение потоков подчиняется принципу минимизации затрат энергии на процесс фильтрации. Движение растворов самоорганизуется так, чтобы максимально использовать наиболее проницаемые каналы. Одним из важнейших условий для смешения растворов является равенство давлений в обоих флюидных потоках на уровне их гидростатической величины. В связи с этим по мере понижения давления в гидротермальных системах доля в растворах метеорной составляющей будет увеличиваться от ранних этапов процесса к завершающим.</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2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5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8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7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3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6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9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10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3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4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1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